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Lst>
  <p:notesMasterIdLst>
    <p:notesMasterId r:id="rId44"/>
  </p:notesMasterIdLst>
  <p:handoutMasterIdLst>
    <p:handoutMasterId r:id="rId45"/>
  </p:handoutMasterIdLst>
  <p:sldIdLst>
    <p:sldId id="267" r:id="rId2"/>
    <p:sldId id="278" r:id="rId3"/>
    <p:sldId id="294" r:id="rId4"/>
    <p:sldId id="283" r:id="rId5"/>
    <p:sldId id="279" r:id="rId6"/>
    <p:sldId id="281" r:id="rId7"/>
    <p:sldId id="282" r:id="rId8"/>
    <p:sldId id="296" r:id="rId9"/>
    <p:sldId id="297" r:id="rId10"/>
    <p:sldId id="298" r:id="rId11"/>
    <p:sldId id="321" r:id="rId12"/>
    <p:sldId id="299" r:id="rId13"/>
    <p:sldId id="319" r:id="rId14"/>
    <p:sldId id="320" r:id="rId15"/>
    <p:sldId id="284" r:id="rId16"/>
    <p:sldId id="289" r:id="rId17"/>
    <p:sldId id="322" r:id="rId18"/>
    <p:sldId id="285" r:id="rId19"/>
    <p:sldId id="300" r:id="rId20"/>
    <p:sldId id="286" r:id="rId21"/>
    <p:sldId id="290" r:id="rId22"/>
    <p:sldId id="287" r:id="rId23"/>
    <p:sldId id="292" r:id="rId24"/>
    <p:sldId id="301" r:id="rId25"/>
    <p:sldId id="302" r:id="rId26"/>
    <p:sldId id="288" r:id="rId27"/>
    <p:sldId id="303" r:id="rId28"/>
    <p:sldId id="304" r:id="rId29"/>
    <p:sldId id="305" r:id="rId30"/>
    <p:sldId id="306" r:id="rId31"/>
    <p:sldId id="309" r:id="rId32"/>
    <p:sldId id="307" r:id="rId33"/>
    <p:sldId id="308" r:id="rId34"/>
    <p:sldId id="311" r:id="rId35"/>
    <p:sldId id="312" r:id="rId36"/>
    <p:sldId id="313" r:id="rId37"/>
    <p:sldId id="317" r:id="rId38"/>
    <p:sldId id="293" r:id="rId39"/>
    <p:sldId id="314" r:id="rId40"/>
    <p:sldId id="315" r:id="rId41"/>
    <p:sldId id="316" r:id="rId42"/>
    <p:sldId id="261" r:id="rId43"/>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BBA13752-80A7-0748-9BF9-753CC9B4A6AD}">
          <p14:sldIdLst>
            <p14:sldId id="267"/>
            <p14:sldId id="278"/>
            <p14:sldId id="294"/>
            <p14:sldId id="283"/>
            <p14:sldId id="279"/>
            <p14:sldId id="281"/>
            <p14:sldId id="282"/>
            <p14:sldId id="296"/>
            <p14:sldId id="297"/>
            <p14:sldId id="298"/>
            <p14:sldId id="321"/>
            <p14:sldId id="299"/>
            <p14:sldId id="319"/>
            <p14:sldId id="320"/>
            <p14:sldId id="284"/>
            <p14:sldId id="289"/>
            <p14:sldId id="322"/>
            <p14:sldId id="285"/>
            <p14:sldId id="300"/>
            <p14:sldId id="286"/>
            <p14:sldId id="290"/>
            <p14:sldId id="287"/>
            <p14:sldId id="292"/>
            <p14:sldId id="301"/>
            <p14:sldId id="302"/>
            <p14:sldId id="288"/>
            <p14:sldId id="303"/>
            <p14:sldId id="304"/>
            <p14:sldId id="305"/>
            <p14:sldId id="306"/>
            <p14:sldId id="309"/>
            <p14:sldId id="307"/>
            <p14:sldId id="308"/>
            <p14:sldId id="311"/>
            <p14:sldId id="312"/>
            <p14:sldId id="313"/>
            <p14:sldId id="317"/>
            <p14:sldId id="293"/>
            <p14:sldId id="314"/>
            <p14:sldId id="315"/>
            <p14:sldId id="316"/>
            <p14:sldId id="261"/>
          </p14:sldIdLst>
        </p14:section>
      </p14:sectionLst>
    </p:ex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02" autoAdjust="0"/>
    <p:restoredTop sz="85440" autoAdjust="0"/>
  </p:normalViewPr>
  <p:slideViewPr>
    <p:cSldViewPr snapToGrid="0">
      <p:cViewPr varScale="1">
        <p:scale>
          <a:sx n="143" d="100"/>
          <a:sy n="143" d="100"/>
        </p:scale>
        <p:origin x="752" y="192"/>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8/30/18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8/30/18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829524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1630010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279505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206279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25649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2117552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42</a:t>
            </a:fld>
            <a:endParaRPr lang="en-US"/>
          </a:p>
        </p:txBody>
      </p:sp>
    </p:spTree>
    <p:extLst>
      <p:ext uri="{BB962C8B-B14F-4D97-AF65-F5344CB8AC3E}">
        <p14:creationId xmlns:p14="http://schemas.microsoft.com/office/powerpoint/2010/main" val="610523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54302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689663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63413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651009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28</a:t>
            </a:fld>
            <a:endParaRPr lang="en-US"/>
          </a:p>
        </p:txBody>
      </p:sp>
    </p:spTree>
    <p:extLst>
      <p:ext uri="{BB962C8B-B14F-4D97-AF65-F5344CB8AC3E}">
        <p14:creationId xmlns:p14="http://schemas.microsoft.com/office/powerpoint/2010/main" val="278613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1023531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114939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12467707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62181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4109167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17455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1556200721"/>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 id="2147483833" r:id="rId36"/>
    <p:sldLayoutId id="2147483834" r:id="rId37"/>
    <p:sldLayoutId id="2147483835" r:id="rId38"/>
    <p:sldLayoutId id="2147483836" r:id="rId39"/>
    <p:sldLayoutId id="2147483837" r:id="rId40"/>
    <p:sldLayoutId id="2147483838" r:id="rId41"/>
    <p:sldLayoutId id="2147483839" r:id="rId42"/>
    <p:sldLayoutId id="2147483840" r:id="rId43"/>
    <p:sldLayoutId id="2147483841" r:id="rId44"/>
    <p:sldLayoutId id="2147483842" r:id="rId45"/>
    <p:sldLayoutId id="2147483843" r:id="rId46"/>
    <p:sldLayoutId id="2147483844" r:id="rId47"/>
    <p:sldLayoutId id="2147483845" r:id="rId48"/>
    <p:sldLayoutId id="2147483846" r:id="rId49"/>
    <p:sldLayoutId id="2147483848" r:id="rId50"/>
    <p:sldLayoutId id="2147483849"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docs.splunk.com/Documentation/AddOns/released/Firehose/ConfigureanELB"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docs.aws.amazon.com/firehose/latest/dev/writing-with-kinesis-streams.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console.aws.amazon.com/lambda/home?region=us-east-1#/creat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docs.splunk.com/Documentation/SplunkCloud/6.6.3/Data/UsetheHTTPEventCollector#Send_data_to_HTTP_Event_Collector"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hyperlink" Target="http://docs.splunk.com/Documentation/Splunk/7.0.2/Admin/Inputsconf" TargetMode="External"/><Relationship Id="rId2" Type="http://schemas.openxmlformats.org/officeDocument/2006/relationships/hyperlink" Target="http://docs.splunk.com/Documentation/AddOns/released/Firehose/ConfigureHECdistributed"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mailto:kam@splunk.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tiff"/><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docs.aws.amazon.com/AmazonCloudWatch/latest/logs/cwl-ug.pdf#SubscriptionFilters" TargetMode="External"/><Relationship Id="rId2" Type="http://schemas.openxmlformats.org/officeDocument/2006/relationships/image" Target="../media/image2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a:t>Module </a:t>
            </a:r>
            <a:r>
              <a:rPr lang="en-US" dirty="0"/>
              <a:t>9</a:t>
            </a:r>
            <a:r>
              <a:rPr lang="en-US"/>
              <a:t> : Setting up AWS Kinesis Firehose</a:t>
            </a:r>
            <a:endParaRPr lang="en-US" dirty="0"/>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144343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19593" y="881451"/>
            <a:ext cx="2169762"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2 : Kinesis Stream to Firehose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8" name="Rectangle 7"/>
          <p:cNvSpPr/>
          <p:nvPr/>
        </p:nvSpPr>
        <p:spPr>
          <a:xfrm>
            <a:off x="653462" y="881449"/>
            <a:ext cx="3066132"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sz="1400" dirty="0">
                <a:solidFill>
                  <a:schemeClr val="tx1"/>
                </a:solidFill>
              </a:rPr>
              <a:t>Create S3 bucket for Kinesis Firehose to write into </a:t>
            </a:r>
          </a:p>
          <a:p>
            <a:pPr marL="285750" indent="-285750">
              <a:buFont typeface="Arial" charset="0"/>
              <a:buChar char="•"/>
            </a:pPr>
            <a:r>
              <a:rPr lang="en-US" sz="1400" dirty="0">
                <a:solidFill>
                  <a:schemeClr val="tx1"/>
                </a:solidFill>
              </a:rPr>
              <a:t>Create IAM role (FirehosetoS3Role) with a Trust policy for Kinesis Firehose (</a:t>
            </a:r>
            <a:r>
              <a:rPr lang="en-US" sz="1400" dirty="0" err="1">
                <a:solidFill>
                  <a:schemeClr val="tx1"/>
                </a:solidFill>
              </a:rPr>
              <a:t>TrustPolicyForFirehose.json</a:t>
            </a:r>
            <a:r>
              <a:rPr lang="en-US" sz="1400" dirty="0">
                <a:solidFill>
                  <a:schemeClr val="tx1"/>
                </a:solidFill>
              </a:rPr>
              <a:t>) to access CloudWatch Logs and permissions (</a:t>
            </a:r>
            <a:r>
              <a:rPr lang="en-US" sz="1400" dirty="0" err="1">
                <a:solidFill>
                  <a:schemeClr val="tx1"/>
                </a:solidFill>
              </a:rPr>
              <a:t>PermissionsForFirehose.json</a:t>
            </a:r>
            <a:r>
              <a:rPr lang="en-US" sz="1400" dirty="0">
                <a:solidFill>
                  <a:schemeClr val="tx1"/>
                </a:solidFill>
              </a:rPr>
              <a:t>) to write into the S3 bucket</a:t>
            </a:r>
          </a:p>
          <a:p>
            <a:pPr marL="285750" indent="-285750">
              <a:buFont typeface="Arial" charset="0"/>
              <a:buChar char="•"/>
            </a:pPr>
            <a:r>
              <a:rPr lang="en-US" sz="1400" dirty="0">
                <a:solidFill>
                  <a:schemeClr val="tx1"/>
                </a:solidFill>
              </a:rPr>
              <a:t>Create destination Kinesis Firehose delivery stream and Splunk HEC endpoint</a:t>
            </a:r>
          </a:p>
          <a:p>
            <a:pPr marL="285750" indent="-285750">
              <a:buFont typeface="Arial" charset="0"/>
              <a:buChar char="•"/>
            </a:pPr>
            <a:r>
              <a:rPr lang="en-US" sz="1400" dirty="0">
                <a:solidFill>
                  <a:schemeClr val="tx1"/>
                </a:solidFill>
              </a:rPr>
              <a:t>Grant FirehosetoS3Role Trust relationship to execute Lambda functions</a:t>
            </a:r>
          </a:p>
          <a:p>
            <a:pPr marL="285750" indent="-285750">
              <a:buFont typeface="Arial" charset="0"/>
              <a:buChar char="•"/>
            </a:pPr>
            <a:endParaRPr lang="en-US" sz="1400" dirty="0">
              <a:solidFill>
                <a:schemeClr val="bg1"/>
              </a:solidFill>
            </a:endParaRPr>
          </a:p>
        </p:txBody>
      </p:sp>
      <p:sp>
        <p:nvSpPr>
          <p:cNvPr id="9" name="Rectangle 8"/>
          <p:cNvSpPr/>
          <p:nvPr/>
        </p:nvSpPr>
        <p:spPr>
          <a:xfrm>
            <a:off x="5811865" y="881449"/>
            <a:ext cx="2678674"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164819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a:t>Create the FirehosetoS3Role</a:t>
            </a:r>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49565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540644" y="881450"/>
            <a:ext cx="2949894"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3 : Setup Splunk HEC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8" name="Rectangle 7"/>
          <p:cNvSpPr/>
          <p:nvPr/>
        </p:nvSpPr>
        <p:spPr>
          <a:xfrm>
            <a:off x="653460" y="881449"/>
            <a:ext cx="5259143"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dirty="0">
                <a:solidFill>
                  <a:schemeClr val="bg1"/>
                </a:solidFill>
              </a:rPr>
              <a:t>Create HEC Token</a:t>
            </a:r>
          </a:p>
          <a:p>
            <a:pPr marL="693738" lvl="1" indent="-285750">
              <a:buFont typeface="Arial" charset="0"/>
              <a:buChar char="•"/>
            </a:pPr>
            <a:r>
              <a:rPr lang="en-US" dirty="0">
                <a:solidFill>
                  <a:schemeClr val="bg1"/>
                </a:solidFill>
              </a:rPr>
              <a:t>Enable Indexer ACK</a:t>
            </a:r>
          </a:p>
          <a:p>
            <a:pPr marL="693738" lvl="1" indent="-285750">
              <a:buFont typeface="Arial" charset="0"/>
              <a:buChar char="•"/>
            </a:pPr>
            <a:r>
              <a:rPr lang="en-US" dirty="0">
                <a:solidFill>
                  <a:schemeClr val="bg1"/>
                </a:solidFill>
              </a:rPr>
              <a:t>Select </a:t>
            </a:r>
            <a:r>
              <a:rPr lang="en-US" dirty="0" err="1">
                <a:solidFill>
                  <a:schemeClr val="bg1"/>
                </a:solidFill>
              </a:rPr>
              <a:t>sourcetype</a:t>
            </a:r>
            <a:endParaRPr lang="en-US" dirty="0">
              <a:solidFill>
                <a:schemeClr val="bg1"/>
              </a:solidFill>
            </a:endParaRPr>
          </a:p>
          <a:p>
            <a:pPr marL="285750" indent="-285750">
              <a:buFont typeface="Arial" charset="0"/>
              <a:buChar char="•"/>
            </a:pPr>
            <a:r>
              <a:rPr lang="en-US" dirty="0">
                <a:solidFill>
                  <a:schemeClr val="bg1"/>
                </a:solidFill>
              </a:rPr>
              <a:t>Validate Server Signed SSL Certificate is installed:</a:t>
            </a:r>
          </a:p>
          <a:p>
            <a:pPr marL="693738" lvl="1" indent="-285750">
              <a:buFont typeface="Arial" charset="0"/>
              <a:buChar char="•"/>
            </a:pPr>
            <a:r>
              <a:rPr lang="en-US" dirty="0">
                <a:solidFill>
                  <a:schemeClr val="bg1"/>
                </a:solidFill>
              </a:rPr>
              <a:t>On indexers receiving HEC data (OR)</a:t>
            </a:r>
          </a:p>
          <a:p>
            <a:pPr marL="693738" lvl="1" indent="-285750">
              <a:buFont typeface="Arial" charset="0"/>
              <a:buChar char="•"/>
            </a:pPr>
            <a:r>
              <a:rPr lang="en-US" dirty="0">
                <a:solidFill>
                  <a:schemeClr val="bg1"/>
                </a:solidFill>
              </a:rPr>
              <a:t>On Elastic Load Balancer (ELB) (OR)</a:t>
            </a:r>
          </a:p>
          <a:p>
            <a:pPr marL="693738" lvl="1" indent="-285750">
              <a:buFont typeface="Arial" charset="0"/>
              <a:buChar char="•"/>
            </a:pPr>
            <a:r>
              <a:rPr lang="en-US" dirty="0">
                <a:solidFill>
                  <a:schemeClr val="bg1"/>
                </a:solidFill>
              </a:rPr>
              <a:t>On Heavy Forwarders receiving HEC data</a:t>
            </a:r>
          </a:p>
          <a:p>
            <a:pPr marL="285750" indent="-285750">
              <a:buFont typeface="Arial" charset="0"/>
              <a:buChar char="•"/>
            </a:pPr>
            <a:r>
              <a:rPr lang="en-US" dirty="0">
                <a:solidFill>
                  <a:schemeClr val="bg1"/>
                </a:solidFill>
              </a:rPr>
              <a:t>E</a:t>
            </a:r>
            <a:r>
              <a:rPr lang="en-US">
                <a:solidFill>
                  <a:schemeClr val="bg1"/>
                </a:solidFill>
              </a:rPr>
              <a:t>LB </a:t>
            </a:r>
            <a:r>
              <a:rPr lang="en-US" dirty="0">
                <a:solidFill>
                  <a:schemeClr val="bg1"/>
                </a:solidFill>
              </a:rPr>
              <a:t>Health Check :8088/services/collector/health/1.0</a:t>
            </a:r>
          </a:p>
          <a:p>
            <a:pPr marL="285750" indent="-285750">
              <a:buFont typeface="Arial" charset="0"/>
              <a:buChar char="•"/>
            </a:pPr>
            <a:r>
              <a:rPr lang="en-US" dirty="0">
                <a:solidFill>
                  <a:schemeClr val="bg1"/>
                </a:solidFill>
              </a:rPr>
              <a:t>(Optional) Create HWF with AWS Add-on to collect Kinesis ’</a:t>
            </a:r>
            <a:r>
              <a:rPr lang="en-US" dirty="0" err="1">
                <a:solidFill>
                  <a:schemeClr val="bg1"/>
                </a:solidFill>
              </a:rPr>
              <a:t>splashback</a:t>
            </a:r>
            <a:r>
              <a:rPr lang="en-US" dirty="0">
                <a:solidFill>
                  <a:schemeClr val="bg1"/>
                </a:solidFill>
              </a:rPr>
              <a:t>’ data from S3 bucket</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p:txBody>
      </p:sp>
    </p:spTree>
    <p:extLst>
      <p:ext uri="{BB962C8B-B14F-4D97-AF65-F5344CB8AC3E}">
        <p14:creationId xmlns:p14="http://schemas.microsoft.com/office/powerpoint/2010/main" val="49279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Load Balancer</a:t>
            </a:r>
          </a:p>
        </p:txBody>
      </p:sp>
      <p:sp>
        <p:nvSpPr>
          <p:cNvPr id="3" name="Subtitle 2"/>
          <p:cNvSpPr>
            <a:spLocks noGrp="1"/>
          </p:cNvSpPr>
          <p:nvPr>
            <p:ph type="subTitle" idx="1"/>
          </p:nvPr>
        </p:nvSpPr>
        <p:spPr/>
        <p:txBody>
          <a:bodyPr/>
          <a:lstStyle/>
          <a:p>
            <a:r>
              <a:rPr lang="en-US" dirty="0"/>
              <a:t>For BYOL customers setting up their own collection tier for HEC</a:t>
            </a:r>
          </a:p>
        </p:txBody>
      </p:sp>
    </p:spTree>
    <p:extLst>
      <p:ext uri="{BB962C8B-B14F-4D97-AF65-F5344CB8AC3E}">
        <p14:creationId xmlns:p14="http://schemas.microsoft.com/office/powerpoint/2010/main" val="33913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Make sure to setup your load balancer in AWS with sticky sessions enabled</a:t>
            </a:r>
          </a:p>
          <a:p>
            <a:r>
              <a:rPr lang="en-US" dirty="0"/>
              <a:t>Load Balancer must be public facing and have a server signed certificate (third party)</a:t>
            </a:r>
          </a:p>
          <a:p>
            <a:r>
              <a:rPr lang="en-US" dirty="0"/>
              <a:t>HEC Health check URL (https://&lt;site&gt;.</a:t>
            </a:r>
            <a:r>
              <a:rPr lang="en-US" dirty="0" err="1"/>
              <a:t>splunkcloud.com</a:t>
            </a:r>
            <a:r>
              <a:rPr lang="en-US" dirty="0"/>
              <a:t>/services/collector/health/1.0) </a:t>
            </a:r>
          </a:p>
          <a:p>
            <a:endParaRPr lang="en-US" dirty="0"/>
          </a:p>
        </p:txBody>
      </p:sp>
      <p:sp>
        <p:nvSpPr>
          <p:cNvPr id="3" name="Title 2"/>
          <p:cNvSpPr>
            <a:spLocks noGrp="1"/>
          </p:cNvSpPr>
          <p:nvPr>
            <p:ph type="title"/>
          </p:nvPr>
        </p:nvSpPr>
        <p:spPr/>
        <p:txBody>
          <a:bodyPr/>
          <a:lstStyle/>
          <a:p>
            <a:r>
              <a:rPr lang="en-US" dirty="0"/>
              <a:t>Load Balancer Setup</a:t>
            </a:r>
          </a:p>
        </p:txBody>
      </p:sp>
      <p:sp>
        <p:nvSpPr>
          <p:cNvPr id="4" name="Subtitle 3"/>
          <p:cNvSpPr>
            <a:spLocks noGrp="1"/>
          </p:cNvSpPr>
          <p:nvPr>
            <p:ph type="subTitle" idx="12"/>
          </p:nvPr>
        </p:nvSpPr>
        <p:spPr/>
        <p:txBody>
          <a:bodyPr/>
          <a:lstStyle/>
          <a:p>
            <a:r>
              <a:rPr lang="en-US" dirty="0">
                <a:hlinkClick r:id="rId2"/>
              </a:rPr>
              <a:t>http://docs.splunk.com/Documentation/AddOns/released/Firehose/ConfigureanELB</a:t>
            </a:r>
            <a:r>
              <a:rPr lang="en-US" dirty="0"/>
              <a:t> </a:t>
            </a:r>
          </a:p>
        </p:txBody>
      </p:sp>
    </p:spTree>
    <p:extLst>
      <p:ext uri="{BB962C8B-B14F-4D97-AF65-F5344CB8AC3E}">
        <p14:creationId xmlns:p14="http://schemas.microsoft.com/office/powerpoint/2010/main" val="200720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Kinesis Subscription Filters</a:t>
            </a:r>
          </a:p>
        </p:txBody>
      </p:sp>
      <p:sp>
        <p:nvSpPr>
          <p:cNvPr id="3" name="Subtitle 2"/>
          <p:cNvSpPr>
            <a:spLocks noGrp="1"/>
          </p:cNvSpPr>
          <p:nvPr>
            <p:ph type="subTitle" idx="1"/>
          </p:nvPr>
        </p:nvSpPr>
        <p:spPr/>
        <p:txBody>
          <a:bodyPr/>
          <a:lstStyle/>
          <a:p>
            <a:r>
              <a:rPr lang="en-US" dirty="0"/>
              <a:t>Create permissions for Kinesis Streams accessing CloudWatch Logs / Events</a:t>
            </a:r>
          </a:p>
        </p:txBody>
      </p:sp>
    </p:spTree>
    <p:extLst>
      <p:ext uri="{BB962C8B-B14F-4D97-AF65-F5344CB8AC3E}">
        <p14:creationId xmlns:p14="http://schemas.microsoft.com/office/powerpoint/2010/main" val="189618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 destination Kinesis Stream </a:t>
            </a:r>
          </a:p>
          <a:p>
            <a:pPr lvl="1"/>
            <a:r>
              <a:rPr lang="en-US" dirty="0"/>
              <a:t>Run the following command to create a Kinesis Stream called “</a:t>
            </a:r>
            <a:r>
              <a:rPr lang="en-US" dirty="0" err="1"/>
              <a:t>RootAccess</a:t>
            </a:r>
            <a:r>
              <a:rPr lang="en-US" dirty="0"/>
              <a:t>”:</a:t>
            </a:r>
          </a:p>
          <a:p>
            <a:pPr lvl="1"/>
            <a:r>
              <a:rPr lang="en-US" i="1" dirty="0" err="1"/>
              <a:t>aws</a:t>
            </a:r>
            <a:r>
              <a:rPr lang="en-US" i="1" dirty="0"/>
              <a:t> kinesis create-stream --stream-name "</a:t>
            </a:r>
            <a:r>
              <a:rPr lang="en-US" i="1" dirty="0" err="1"/>
              <a:t>RootAccess</a:t>
            </a:r>
            <a:r>
              <a:rPr lang="en-US" i="1" dirty="0"/>
              <a:t>" --shard-count 1 </a:t>
            </a:r>
          </a:p>
          <a:p>
            <a:pPr lvl="1"/>
            <a:r>
              <a:rPr lang="en-US" dirty="0"/>
              <a:t>Run this command to see the status: </a:t>
            </a:r>
            <a:r>
              <a:rPr lang="en-US" i="1" dirty="0" err="1"/>
              <a:t>aws</a:t>
            </a:r>
            <a:r>
              <a:rPr lang="en-US" i="1" dirty="0"/>
              <a:t> kinesis describe-stream --stream-name "</a:t>
            </a:r>
            <a:r>
              <a:rPr lang="en-US" i="1" dirty="0" err="1"/>
              <a:t>RootAccess</a:t>
            </a:r>
            <a:r>
              <a:rPr lang="en-US" i="1" dirty="0"/>
              <a:t>” </a:t>
            </a:r>
            <a:r>
              <a:rPr lang="en-US" dirty="0"/>
              <a:t>and get the ‘</a:t>
            </a:r>
            <a:r>
              <a:rPr lang="en-US" dirty="0" err="1"/>
              <a:t>StreamARN</a:t>
            </a:r>
            <a:r>
              <a:rPr lang="en-US" dirty="0"/>
              <a:t>’</a:t>
            </a:r>
          </a:p>
          <a:p>
            <a:r>
              <a:rPr lang="en-US" dirty="0"/>
              <a:t>Create</a:t>
            </a:r>
            <a:r>
              <a:rPr lang="en-US" b="1" i="1" dirty="0"/>
              <a:t> </a:t>
            </a:r>
            <a:r>
              <a:rPr lang="en-US" b="1" i="1" dirty="0" err="1"/>
              <a:t>CWLtoKinesisRole</a:t>
            </a:r>
            <a:r>
              <a:rPr lang="en-US" b="1" i="1" dirty="0"/>
              <a:t> </a:t>
            </a:r>
            <a:r>
              <a:rPr lang="en-US" dirty="0"/>
              <a:t>IAM Role using </a:t>
            </a:r>
            <a:r>
              <a:rPr lang="en-US" dirty="0" err="1"/>
              <a:t>TrustPolicyForCWL.json</a:t>
            </a:r>
            <a:r>
              <a:rPr lang="en-US" dirty="0"/>
              <a:t> (IAM Role Policy) by running this command:</a:t>
            </a:r>
          </a:p>
          <a:p>
            <a:pPr lvl="1"/>
            <a:r>
              <a:rPr lang="en-US" i="1" dirty="0" err="1"/>
              <a:t>aws</a:t>
            </a:r>
            <a:r>
              <a:rPr lang="en-US" i="1" dirty="0"/>
              <a:t> </a:t>
            </a:r>
            <a:r>
              <a:rPr lang="en-US" i="1" dirty="0" err="1"/>
              <a:t>iam</a:t>
            </a:r>
            <a:r>
              <a:rPr lang="en-US" i="1" dirty="0"/>
              <a:t> create-role --role-name </a:t>
            </a:r>
            <a:r>
              <a:rPr lang="en-US" i="1" dirty="0" err="1"/>
              <a:t>CWLtoKinesisRole</a:t>
            </a:r>
            <a:r>
              <a:rPr lang="en-US" i="1" dirty="0"/>
              <a:t> --assume-role-policy-document file:// ~/</a:t>
            </a:r>
            <a:r>
              <a:rPr lang="en-US" i="1" dirty="0" err="1"/>
              <a:t>TrustPolicyForCWL.json</a:t>
            </a:r>
            <a:r>
              <a:rPr lang="en-US" i="1" dirty="0"/>
              <a:t> </a:t>
            </a:r>
          </a:p>
          <a:p>
            <a:endParaRPr lang="en-US" dirty="0"/>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Kinesis Permissions - </a:t>
            </a:r>
            <a:r>
              <a:rPr lang="en-US" dirty="0" err="1"/>
              <a:t>CWLtoKinesisRole</a:t>
            </a:r>
            <a:endParaRPr lang="en-US" dirty="0"/>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65054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a:t>
            </a:r>
            <a:r>
              <a:rPr lang="en-US" b="1" i="1" dirty="0"/>
              <a:t> FirehosetoS3Role </a:t>
            </a:r>
            <a:r>
              <a:rPr lang="en-US" dirty="0"/>
              <a:t>IAM Role using </a:t>
            </a:r>
            <a:r>
              <a:rPr lang="en-US" dirty="0" err="1"/>
              <a:t>PermissionsForFirehose.json</a:t>
            </a:r>
            <a:r>
              <a:rPr lang="en-US" dirty="0"/>
              <a:t> (IAM Role Policy) by running this command:</a:t>
            </a:r>
          </a:p>
          <a:p>
            <a:pPr lvl="1"/>
            <a:r>
              <a:rPr lang="en-US" i="1" dirty="0" err="1"/>
              <a:t>aws</a:t>
            </a:r>
            <a:r>
              <a:rPr lang="en-US" i="1" dirty="0"/>
              <a:t> </a:t>
            </a:r>
            <a:r>
              <a:rPr lang="en-US" i="1" dirty="0" err="1"/>
              <a:t>iam</a:t>
            </a:r>
            <a:r>
              <a:rPr lang="en-US" i="1" dirty="0"/>
              <a:t> put-role-policy --role-name FirehosetoS3Role --policy-name Permissions-Policy-For-Firehose --policy-document file://</a:t>
            </a:r>
            <a:r>
              <a:rPr lang="en-US" i="1" dirty="0" err="1"/>
              <a:t>PermissionsForFirehose.json</a:t>
            </a:r>
            <a:endParaRPr lang="en-US" i="1" dirty="0"/>
          </a:p>
          <a:p>
            <a:endParaRPr lang="en-US" dirty="0"/>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Kinesis Permissions </a:t>
            </a:r>
            <a:r>
              <a:rPr lang="mr-IN" dirty="0"/>
              <a:t>–</a:t>
            </a:r>
            <a:r>
              <a:rPr lang="en-US" dirty="0"/>
              <a:t> FirehosetoS3Role</a:t>
            </a:r>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199190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CloudWatch to Kinesis Stream</a:t>
            </a:r>
          </a:p>
        </p:txBody>
      </p:sp>
      <p:sp>
        <p:nvSpPr>
          <p:cNvPr id="3" name="Subtitle 2"/>
          <p:cNvSpPr>
            <a:spLocks noGrp="1"/>
          </p:cNvSpPr>
          <p:nvPr>
            <p:ph type="subTitle" idx="1"/>
          </p:nvPr>
        </p:nvSpPr>
        <p:spPr/>
        <p:txBody>
          <a:bodyPr/>
          <a:lstStyle/>
          <a:p>
            <a:r>
              <a:rPr lang="en-US" dirty="0"/>
              <a:t>This covers CloudWatch Logs, like VPC Flow Logs or logs from the CloudWatch agent, not the metrics from </a:t>
            </a:r>
            <a:r>
              <a:rPr lang="en-US" dirty="0" err="1"/>
              <a:t>cloudwatch</a:t>
            </a:r>
            <a:r>
              <a:rPr lang="en-US" dirty="0"/>
              <a:t>.</a:t>
            </a:r>
          </a:p>
        </p:txBody>
      </p:sp>
    </p:spTree>
    <p:extLst>
      <p:ext uri="{BB962C8B-B14F-4D97-AF65-F5344CB8AC3E}">
        <p14:creationId xmlns:p14="http://schemas.microsoft.com/office/powerpoint/2010/main" val="22529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Attach IAM Permissions (</a:t>
            </a:r>
            <a:r>
              <a:rPr lang="en-US" dirty="0" err="1"/>
              <a:t>PermissionsForCWL.json</a:t>
            </a:r>
            <a:r>
              <a:rPr lang="en-US" dirty="0"/>
              <a:t>) to the </a:t>
            </a:r>
            <a:r>
              <a:rPr lang="en-US" b="1" i="1" dirty="0" err="1"/>
              <a:t>CWLtoKinesisRole</a:t>
            </a:r>
            <a:r>
              <a:rPr lang="en-US" dirty="0"/>
              <a:t> IAM role by running this command:</a:t>
            </a:r>
          </a:p>
          <a:p>
            <a:pPr lvl="1"/>
            <a:r>
              <a:rPr lang="en-US" i="1" dirty="0" err="1"/>
              <a:t>aws</a:t>
            </a:r>
            <a:r>
              <a:rPr lang="en-US" i="1" dirty="0"/>
              <a:t> </a:t>
            </a:r>
            <a:r>
              <a:rPr lang="en-US" i="1" dirty="0" err="1"/>
              <a:t>iam</a:t>
            </a:r>
            <a:r>
              <a:rPr lang="en-US" i="1" dirty="0"/>
              <a:t> put-role-policy --role-name </a:t>
            </a:r>
            <a:r>
              <a:rPr lang="en-US" i="1" dirty="0" err="1"/>
              <a:t>CWLtoKinesisRole</a:t>
            </a:r>
            <a:r>
              <a:rPr lang="en-US" i="1" dirty="0"/>
              <a:t> --policy-name Permissions-Policy- For-CWL --policy-document file://~/</a:t>
            </a:r>
            <a:r>
              <a:rPr lang="en-US" i="1" dirty="0" err="1"/>
              <a:t>PermissionsForCWL.json</a:t>
            </a:r>
            <a:r>
              <a:rPr lang="en-US" i="1" dirty="0"/>
              <a:t> </a:t>
            </a:r>
            <a:endParaRPr lang="en-US" dirty="0"/>
          </a:p>
          <a:p>
            <a:r>
              <a:rPr lang="en-US" dirty="0"/>
              <a:t>Once the Kinesis Stream is active and you have created all the roles, then run the following command:</a:t>
            </a:r>
          </a:p>
          <a:p>
            <a:pPr lvl="1"/>
            <a:r>
              <a:rPr lang="en-US" i="1" dirty="0" err="1"/>
              <a:t>aws</a:t>
            </a:r>
            <a:r>
              <a:rPr lang="en-US" i="1" dirty="0"/>
              <a:t> logs put-subscription-filter \</a:t>
            </a:r>
            <a:br>
              <a:rPr lang="en-US" i="1" dirty="0"/>
            </a:br>
            <a:r>
              <a:rPr lang="en-US" i="1" dirty="0"/>
              <a:t>--log-group-name "CloudTrail" \</a:t>
            </a:r>
            <a:br>
              <a:rPr lang="en-US" i="1" dirty="0"/>
            </a:br>
            <a:r>
              <a:rPr lang="en-US" i="1" dirty="0"/>
              <a:t>--filter-name "</a:t>
            </a:r>
            <a:r>
              <a:rPr lang="en-US" i="1" dirty="0" err="1"/>
              <a:t>RootAccess</a:t>
            </a:r>
            <a:r>
              <a:rPr lang="en-US" i="1" dirty="0"/>
              <a:t>" \</a:t>
            </a:r>
            <a:br>
              <a:rPr lang="en-US" i="1" dirty="0"/>
            </a:br>
            <a:r>
              <a:rPr lang="en-US" i="1" dirty="0"/>
              <a:t>--filter-pattern "{$.</a:t>
            </a:r>
            <a:r>
              <a:rPr lang="en-US" i="1" dirty="0" err="1"/>
              <a:t>userIdentity.type</a:t>
            </a:r>
            <a:r>
              <a:rPr lang="en-US" i="1" dirty="0"/>
              <a:t> = Root}" \</a:t>
            </a:r>
            <a:br>
              <a:rPr lang="en-US" i="1" dirty="0"/>
            </a:br>
            <a:r>
              <a:rPr lang="en-US" i="1" dirty="0"/>
              <a:t>--destination-</a:t>
            </a:r>
            <a:r>
              <a:rPr lang="en-US" i="1" dirty="0" err="1"/>
              <a:t>arn</a:t>
            </a:r>
            <a:r>
              <a:rPr lang="en-US" i="1" dirty="0"/>
              <a:t> "arn:aws:kinesis:us-east-1:</a:t>
            </a:r>
            <a:r>
              <a:rPr lang="en-US" b="1" i="1" u="sng" dirty="0"/>
              <a:t>123456789012</a:t>
            </a:r>
            <a:r>
              <a:rPr lang="en-US" i="1" dirty="0"/>
              <a:t>:stream/</a:t>
            </a:r>
            <a:r>
              <a:rPr lang="en-US" i="1" dirty="0" err="1"/>
              <a:t>RootAccess</a:t>
            </a:r>
            <a:r>
              <a:rPr lang="en-US" i="1" dirty="0"/>
              <a:t>" \ --role-</a:t>
            </a:r>
            <a:r>
              <a:rPr lang="en-US" i="1" dirty="0" err="1"/>
              <a:t>arn</a:t>
            </a:r>
            <a:r>
              <a:rPr lang="en-US" i="1" dirty="0"/>
              <a:t> "</a:t>
            </a:r>
            <a:r>
              <a:rPr lang="en-US" i="1" dirty="0" err="1"/>
              <a:t>arn:aws:iam</a:t>
            </a:r>
            <a:r>
              <a:rPr lang="en-US" i="1" dirty="0"/>
              <a:t>::</a:t>
            </a:r>
            <a:r>
              <a:rPr lang="en-US" b="1" i="1" u="sng" dirty="0"/>
              <a:t>123456789012</a:t>
            </a:r>
            <a:r>
              <a:rPr lang="en-US" i="1" dirty="0"/>
              <a:t>:role/</a:t>
            </a:r>
            <a:r>
              <a:rPr lang="en-US" i="1" dirty="0" err="1"/>
              <a:t>CWLtoKinesisRole</a:t>
            </a:r>
            <a:r>
              <a:rPr lang="en-US" i="1" dirty="0"/>
              <a:t>" </a:t>
            </a:r>
          </a:p>
          <a:p>
            <a:r>
              <a:rPr lang="en-US" dirty="0"/>
              <a:t>Replace </a:t>
            </a:r>
            <a:r>
              <a:rPr lang="en-US" i="1" dirty="0"/>
              <a:t>123456789012 </a:t>
            </a:r>
            <a:r>
              <a:rPr lang="en-US" dirty="0"/>
              <a:t>with your AWS Account ID</a:t>
            </a:r>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Send CloudWatch Logs to Kinesis Stream</a:t>
            </a:r>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125369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049" y="741016"/>
            <a:ext cx="8459904" cy="3467436"/>
          </a:xfrm>
        </p:spPr>
        <p:txBody>
          <a:bodyPr/>
          <a:lstStyle/>
          <a:p>
            <a:r>
              <a:rPr lang="en-US" dirty="0"/>
              <a:t>Prerequisites for Splunk and AWS</a:t>
            </a:r>
          </a:p>
          <a:p>
            <a:r>
              <a:rPr lang="en-US" dirty="0"/>
              <a:t>Setting up Kinesis Firehose requires configuring AWS to send events into the Firehose.</a:t>
            </a:r>
          </a:p>
          <a:p>
            <a:r>
              <a:rPr lang="en-US" dirty="0"/>
              <a:t>Splunk requires that you install the Technology Add-on (TA) on the systems with the HEC enabled (e.g. Indexers in a distributed environment).</a:t>
            </a:r>
          </a:p>
          <a:p>
            <a:r>
              <a:rPr lang="en-US" dirty="0"/>
              <a:t>Create a role with permissions to write to S3, execute Lambda and have access to Kinesis Firehose and streams</a:t>
            </a:r>
          </a:p>
          <a:p>
            <a:r>
              <a:rPr lang="en-US" dirty="0"/>
              <a:t>Enable HEC with: </a:t>
            </a:r>
          </a:p>
          <a:p>
            <a:pPr lvl="1"/>
            <a:r>
              <a:rPr lang="en-US" dirty="0"/>
              <a:t>A third party signed server SSL Cert. Certificates signed by AWS Certificate Manager will work</a:t>
            </a:r>
          </a:p>
          <a:p>
            <a:pPr lvl="1"/>
            <a:r>
              <a:rPr lang="en-US" dirty="0"/>
              <a:t>Indexer Acknowledgement enabled on the HEC endpoint</a:t>
            </a:r>
          </a:p>
          <a:p>
            <a:pPr lvl="1"/>
            <a:r>
              <a:rPr lang="en-US" dirty="0"/>
              <a:t>Set </a:t>
            </a:r>
            <a:r>
              <a:rPr lang="en-US" dirty="0" err="1"/>
              <a:t>sourcetype</a:t>
            </a:r>
            <a:r>
              <a:rPr lang="en-US" dirty="0"/>
              <a:t> for HEC token, use </a:t>
            </a:r>
            <a:r>
              <a:rPr lang="en-US" dirty="0" err="1"/>
              <a:t>aws:firehose:json</a:t>
            </a:r>
            <a:r>
              <a:rPr lang="en-US" dirty="0"/>
              <a:t> for generic JSON data collection or enter the </a:t>
            </a:r>
            <a:r>
              <a:rPr lang="en-US" dirty="0" err="1"/>
              <a:t>sourcetype</a:t>
            </a:r>
            <a:r>
              <a:rPr lang="en-US" dirty="0"/>
              <a:t> if known (e.g. </a:t>
            </a:r>
            <a:r>
              <a:rPr lang="en-US" dirty="0" err="1"/>
              <a:t>aws:cloudwatchlogs:vpcflow</a:t>
            </a:r>
            <a:r>
              <a:rPr lang="en-US" dirty="0"/>
              <a:t>)</a:t>
            </a:r>
          </a:p>
          <a:p>
            <a:r>
              <a:rPr lang="en-US" dirty="0"/>
              <a:t>Load Balancer (ELB only) Setup for BYOL Setup</a:t>
            </a:r>
          </a:p>
        </p:txBody>
      </p:sp>
      <p:sp>
        <p:nvSpPr>
          <p:cNvPr id="3" name="Title 2"/>
          <p:cNvSpPr>
            <a:spLocks noGrp="1"/>
          </p:cNvSpPr>
          <p:nvPr>
            <p:ph type="title"/>
          </p:nvPr>
        </p:nvSpPr>
        <p:spPr/>
        <p:txBody>
          <a:bodyPr/>
          <a:lstStyle/>
          <a:p>
            <a:r>
              <a:rPr lang="en-US" dirty="0"/>
              <a:t>Kinesis Firehose Overview Steps</a:t>
            </a:r>
          </a:p>
        </p:txBody>
      </p:sp>
    </p:spTree>
    <p:extLst>
      <p:ext uri="{BB962C8B-B14F-4D97-AF65-F5344CB8AC3E}">
        <p14:creationId xmlns:p14="http://schemas.microsoft.com/office/powerpoint/2010/main" val="213459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 Data using Lambda Function</a:t>
            </a:r>
          </a:p>
        </p:txBody>
      </p:sp>
      <p:sp>
        <p:nvSpPr>
          <p:cNvPr id="3" name="Subtitle 2"/>
          <p:cNvSpPr>
            <a:spLocks noGrp="1"/>
          </p:cNvSpPr>
          <p:nvPr>
            <p:ph type="subTitle" idx="1"/>
          </p:nvPr>
        </p:nvSpPr>
        <p:spPr/>
        <p:txBody>
          <a:bodyPr/>
          <a:lstStyle/>
          <a:p>
            <a:r>
              <a:rPr lang="en-US" dirty="0"/>
              <a:t>Some data types coming from CloudWatch Logs, like </a:t>
            </a:r>
            <a:r>
              <a:rPr lang="en-US" dirty="0" err="1"/>
              <a:t>VPCFlow</a:t>
            </a:r>
            <a:r>
              <a:rPr lang="en-US" dirty="0"/>
              <a:t>, require transformation in order to be accepted by Splunk.</a:t>
            </a:r>
          </a:p>
        </p:txBody>
      </p:sp>
    </p:spTree>
    <p:extLst>
      <p:ext uri="{BB962C8B-B14F-4D97-AF65-F5344CB8AC3E}">
        <p14:creationId xmlns:p14="http://schemas.microsoft.com/office/powerpoint/2010/main" val="208599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 Lambda function using the Splunk Blue Print </a:t>
            </a:r>
            <a:r>
              <a:rPr lang="en-US" b="1" i="1" dirty="0"/>
              <a:t>‘kinesis-firehose-</a:t>
            </a:r>
            <a:r>
              <a:rPr lang="en-US" b="1" i="1" dirty="0" err="1"/>
              <a:t>cloudwatch</a:t>
            </a:r>
            <a:r>
              <a:rPr lang="en-US" b="1" i="1" dirty="0"/>
              <a:t>-logs-processor’ , name it ’</a:t>
            </a:r>
            <a:r>
              <a:rPr lang="en-US" b="1" i="1" dirty="0" err="1"/>
              <a:t>FirehoseVPC</a:t>
            </a:r>
            <a:r>
              <a:rPr lang="en-US" b="1" i="1" dirty="0"/>
              <a:t>’</a:t>
            </a:r>
          </a:p>
          <a:p>
            <a:r>
              <a:rPr lang="en-US" dirty="0"/>
              <a:t>Enable Trust Relationship for existing role </a:t>
            </a:r>
            <a:r>
              <a:rPr lang="en-US" b="1" i="1" dirty="0"/>
              <a:t>FirehosetoS3Role </a:t>
            </a:r>
            <a:r>
              <a:rPr lang="en-US" dirty="0"/>
              <a:t>to execute Lambda functions by running this command:</a:t>
            </a:r>
          </a:p>
          <a:p>
            <a:pPr lvl="1"/>
            <a:r>
              <a:rPr lang="en-US" dirty="0" err="1"/>
              <a:t>aws</a:t>
            </a:r>
            <a:r>
              <a:rPr lang="en-US" dirty="0"/>
              <a:t> </a:t>
            </a:r>
            <a:r>
              <a:rPr lang="en-US" dirty="0" err="1"/>
              <a:t>iam</a:t>
            </a:r>
            <a:r>
              <a:rPr lang="en-US" dirty="0"/>
              <a:t> update-assume-role-policy --role-name FirehosetoS3Role --policy-document file://</a:t>
            </a:r>
            <a:r>
              <a:rPr lang="en-US" dirty="0" err="1"/>
              <a:t>LambdaTrustPolicy.json</a:t>
            </a:r>
            <a:endParaRPr lang="en-US" dirty="0"/>
          </a:p>
          <a:p>
            <a:pPr marL="0" indent="0">
              <a:buNone/>
            </a:pPr>
            <a:r>
              <a:rPr lang="en-US" sz="1200" dirty="0"/>
              <a:t>{ </a:t>
            </a:r>
          </a:p>
          <a:p>
            <a:pPr marL="0" indent="0">
              <a:buNone/>
            </a:pPr>
            <a:r>
              <a:rPr lang="en-US" sz="1200" dirty="0"/>
              <a:t>"Statement": </a:t>
            </a:r>
          </a:p>
          <a:p>
            <a:pPr marL="0" indent="0">
              <a:buNone/>
            </a:pPr>
            <a:r>
              <a:rPr lang="en-US" sz="1200" dirty="0"/>
              <a:t>	{ "Effect": </a:t>
            </a:r>
          </a:p>
          <a:p>
            <a:pPr marL="0" indent="0">
              <a:buNone/>
            </a:pPr>
            <a:r>
              <a:rPr lang="en-US" sz="1200" dirty="0"/>
              <a:t>	  "Allow", </a:t>
            </a:r>
          </a:p>
          <a:p>
            <a:pPr marL="0" indent="0">
              <a:buNone/>
            </a:pPr>
            <a:r>
              <a:rPr lang="en-US" sz="1200" dirty="0"/>
              <a:t>		"Principal": { "Service": ”</a:t>
            </a:r>
            <a:r>
              <a:rPr lang="en-US" sz="1200" dirty="0" err="1"/>
              <a:t>lambda.amazonaws.com</a:t>
            </a:r>
            <a:r>
              <a:rPr lang="en-US" sz="1200" dirty="0"/>
              <a:t>" }, </a:t>
            </a:r>
          </a:p>
          <a:p>
            <a:pPr marL="0" indent="0">
              <a:buNone/>
            </a:pPr>
            <a:r>
              <a:rPr lang="en-US" sz="1200" dirty="0"/>
              <a:t>	"Action": "</a:t>
            </a:r>
            <a:r>
              <a:rPr lang="en-US" sz="1200" dirty="0" err="1"/>
              <a:t>sts:AssumeRole</a:t>
            </a:r>
            <a:r>
              <a:rPr lang="en-US" sz="1200" dirty="0"/>
              <a:t>" } </a:t>
            </a:r>
          </a:p>
          <a:p>
            <a:pPr marL="0" indent="0">
              <a:buNone/>
            </a:pPr>
            <a:r>
              <a:rPr lang="en-US" sz="1200" dirty="0"/>
              <a:t>} </a:t>
            </a:r>
          </a:p>
        </p:txBody>
      </p:sp>
      <p:sp>
        <p:nvSpPr>
          <p:cNvPr id="3" name="Title 2"/>
          <p:cNvSpPr>
            <a:spLocks noGrp="1"/>
          </p:cNvSpPr>
          <p:nvPr>
            <p:ph type="title"/>
          </p:nvPr>
        </p:nvSpPr>
        <p:spPr/>
        <p:txBody>
          <a:bodyPr/>
          <a:lstStyle/>
          <a:p>
            <a:r>
              <a:rPr lang="en-US" dirty="0"/>
              <a:t>Transforming Data from CW Logs with Lambda</a:t>
            </a:r>
          </a:p>
        </p:txBody>
      </p:sp>
      <p:sp>
        <p:nvSpPr>
          <p:cNvPr id="4" name="Subtitle 3"/>
          <p:cNvSpPr>
            <a:spLocks noGrp="1"/>
          </p:cNvSpPr>
          <p:nvPr>
            <p:ph type="subTitle" idx="12"/>
          </p:nvPr>
        </p:nvSpPr>
        <p:spPr/>
        <p:txBody>
          <a:bodyPr/>
          <a:lstStyle/>
          <a:p>
            <a:r>
              <a:rPr lang="en-US" dirty="0"/>
              <a:t>This is specific to </a:t>
            </a:r>
            <a:r>
              <a:rPr lang="en-US" dirty="0" err="1"/>
              <a:t>VPCFlow</a:t>
            </a:r>
            <a:r>
              <a:rPr lang="en-US" dirty="0"/>
              <a:t> Logs</a:t>
            </a:r>
          </a:p>
        </p:txBody>
      </p:sp>
    </p:spTree>
    <p:extLst>
      <p:ext uri="{BB962C8B-B14F-4D97-AF65-F5344CB8AC3E}">
        <p14:creationId xmlns:p14="http://schemas.microsoft.com/office/powerpoint/2010/main" val="210713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Stream to Kinesis Firehose (Splunk Destination)</a:t>
            </a:r>
          </a:p>
        </p:txBody>
      </p:sp>
      <p:sp>
        <p:nvSpPr>
          <p:cNvPr id="3" name="Subtitle 2"/>
          <p:cNvSpPr>
            <a:spLocks noGrp="1"/>
          </p:cNvSpPr>
          <p:nvPr>
            <p:ph type="subTitle" idx="1"/>
          </p:nvPr>
        </p:nvSpPr>
        <p:spPr/>
        <p:txBody>
          <a:bodyPr/>
          <a:lstStyle/>
          <a:p>
            <a:r>
              <a:rPr lang="en-US" dirty="0">
                <a:hlinkClick r:id="rId2"/>
              </a:rPr>
              <a:t>http://docs.aws.amazon.com/firehose/latest/dev/writing-with-kinesis-streams.html</a:t>
            </a:r>
            <a:r>
              <a:rPr lang="en-US" dirty="0"/>
              <a:t> </a:t>
            </a:r>
          </a:p>
          <a:p>
            <a:r>
              <a:rPr lang="en-US" dirty="0"/>
              <a:t> </a:t>
            </a:r>
          </a:p>
        </p:txBody>
      </p:sp>
    </p:spTree>
    <p:extLst>
      <p:ext uri="{BB962C8B-B14F-4D97-AF65-F5344CB8AC3E}">
        <p14:creationId xmlns:p14="http://schemas.microsoft.com/office/powerpoint/2010/main" val="48541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1035050"/>
            <a:ext cx="3849662" cy="3392488"/>
          </a:xfrm>
        </p:spPr>
      </p:pic>
      <p:sp>
        <p:nvSpPr>
          <p:cNvPr id="6" name="Content Placeholder 5"/>
          <p:cNvSpPr>
            <a:spLocks noGrp="1"/>
          </p:cNvSpPr>
          <p:nvPr>
            <p:ph sz="half" idx="12"/>
          </p:nvPr>
        </p:nvSpPr>
        <p:spPr/>
        <p:txBody>
          <a:bodyPr/>
          <a:lstStyle/>
          <a:p>
            <a:r>
              <a:rPr lang="en-US" dirty="0"/>
              <a:t>Create the new Firehose Delivery Stream</a:t>
            </a:r>
          </a:p>
          <a:p>
            <a:r>
              <a:rPr lang="en-US" dirty="0"/>
              <a:t>Give the Delivery Stream a name (e.g. </a:t>
            </a:r>
            <a:r>
              <a:rPr lang="en-US" dirty="0" err="1"/>
              <a:t>FireHoseDelivery</a:t>
            </a:r>
            <a:r>
              <a:rPr lang="en-US" dirty="0"/>
              <a:t>)</a:t>
            </a:r>
          </a:p>
          <a:p>
            <a:r>
              <a:rPr lang="en-US" dirty="0"/>
              <a:t>Select the Kinesis Stream Source</a:t>
            </a:r>
          </a:p>
          <a:p>
            <a:r>
              <a:rPr lang="en-US" dirty="0"/>
              <a:t>Click Next</a:t>
            </a:r>
          </a:p>
        </p:txBody>
      </p:sp>
      <p:sp>
        <p:nvSpPr>
          <p:cNvPr id="3" name="Title 2"/>
          <p:cNvSpPr>
            <a:spLocks noGrp="1"/>
          </p:cNvSpPr>
          <p:nvPr>
            <p:ph type="title"/>
          </p:nvPr>
        </p:nvSpPr>
        <p:spPr/>
        <p:txBody>
          <a:bodyPr/>
          <a:lstStyle/>
          <a:p>
            <a:r>
              <a:rPr lang="en-US" dirty="0"/>
              <a:t>Create Kinesis Firehose Delivery Stream</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65957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1928571"/>
            <a:ext cx="3849662" cy="1605445"/>
          </a:xfrm>
        </p:spPr>
      </p:pic>
      <p:sp>
        <p:nvSpPr>
          <p:cNvPr id="6" name="Content Placeholder 5"/>
          <p:cNvSpPr>
            <a:spLocks noGrp="1"/>
          </p:cNvSpPr>
          <p:nvPr>
            <p:ph sz="half" idx="12"/>
          </p:nvPr>
        </p:nvSpPr>
        <p:spPr/>
        <p:txBody>
          <a:bodyPr/>
          <a:lstStyle/>
          <a:p>
            <a:r>
              <a:rPr lang="en-US" dirty="0"/>
              <a:t>Some sources need to be transformed before they are able to be sent to the destination</a:t>
            </a:r>
          </a:p>
          <a:p>
            <a:r>
              <a:rPr lang="en-US" dirty="0" err="1"/>
              <a:t>VPCFlow</a:t>
            </a:r>
            <a:r>
              <a:rPr lang="en-US" dirty="0"/>
              <a:t> Logs require a lambda function in order for Splunk to properly index them. </a:t>
            </a:r>
          </a:p>
          <a:p>
            <a:r>
              <a:rPr lang="en-US" dirty="0"/>
              <a:t>The Lambda Blueprint </a:t>
            </a:r>
            <a:r>
              <a:rPr lang="en-US" dirty="0">
                <a:hlinkClick r:id="rId4"/>
              </a:rPr>
              <a:t>kinesis-firehose-cloudwatch-logs-processor</a:t>
            </a:r>
            <a:r>
              <a:rPr lang="en-US" dirty="0"/>
              <a:t> exists for this purpose. Once created, select the function here.</a:t>
            </a:r>
          </a:p>
        </p:txBody>
      </p:sp>
      <p:sp>
        <p:nvSpPr>
          <p:cNvPr id="3" name="Title 2"/>
          <p:cNvSpPr>
            <a:spLocks noGrp="1"/>
          </p:cNvSpPr>
          <p:nvPr>
            <p:ph type="title"/>
          </p:nvPr>
        </p:nvSpPr>
        <p:spPr/>
        <p:txBody>
          <a:bodyPr/>
          <a:lstStyle/>
          <a:p>
            <a:r>
              <a:rPr lang="en-US" dirty="0"/>
              <a:t>Transform Records with Lambda</a:t>
            </a:r>
          </a:p>
        </p:txBody>
      </p:sp>
      <p:sp>
        <p:nvSpPr>
          <p:cNvPr id="4" name="Subtitle 3"/>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110004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06827" y="1115879"/>
            <a:ext cx="4231565" cy="3192650"/>
          </a:xfrm>
        </p:spPr>
      </p:pic>
      <p:sp>
        <p:nvSpPr>
          <p:cNvPr id="6" name="Content Placeholder 5"/>
          <p:cNvSpPr>
            <a:spLocks noGrp="1"/>
          </p:cNvSpPr>
          <p:nvPr>
            <p:ph sz="half" idx="12"/>
          </p:nvPr>
        </p:nvSpPr>
        <p:spPr/>
        <p:txBody>
          <a:bodyPr/>
          <a:lstStyle/>
          <a:p>
            <a:r>
              <a:rPr lang="en-US" dirty="0"/>
              <a:t>Make sure to increase the timeout period from the default 3 seconds to at least 1 minute</a:t>
            </a:r>
          </a:p>
          <a:p>
            <a:r>
              <a:rPr lang="en-US" dirty="0"/>
              <a:t>Click Next</a:t>
            </a:r>
          </a:p>
        </p:txBody>
      </p:sp>
      <p:sp>
        <p:nvSpPr>
          <p:cNvPr id="3" name="Title 2"/>
          <p:cNvSpPr>
            <a:spLocks noGrp="1"/>
          </p:cNvSpPr>
          <p:nvPr>
            <p:ph type="title"/>
          </p:nvPr>
        </p:nvSpPr>
        <p:spPr/>
        <p:txBody>
          <a:bodyPr/>
          <a:lstStyle/>
          <a:p>
            <a:r>
              <a:rPr lang="en-US" dirty="0"/>
              <a:t>Transform Records with Lambda</a:t>
            </a:r>
          </a:p>
        </p:txBody>
      </p:sp>
      <p:sp>
        <p:nvSpPr>
          <p:cNvPr id="4" name="Subtitle 3"/>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201192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Firehose to Splunk</a:t>
            </a:r>
          </a:p>
        </p:txBody>
      </p:sp>
      <p:sp>
        <p:nvSpPr>
          <p:cNvPr id="3" name="Subtitle 2"/>
          <p:cNvSpPr>
            <a:spLocks noGrp="1"/>
          </p:cNvSpPr>
          <p:nvPr>
            <p:ph type="subTitle" idx="1"/>
          </p:nvPr>
        </p:nvSpPr>
        <p:spPr/>
        <p:txBody>
          <a:bodyPr/>
          <a:lstStyle/>
          <a:p>
            <a:r>
              <a:rPr lang="en-US" dirty="0"/>
              <a:t>Send Kinesis Firehose Delivery to Splunk</a:t>
            </a:r>
          </a:p>
        </p:txBody>
      </p:sp>
    </p:spTree>
    <p:extLst>
      <p:ext uri="{BB962C8B-B14F-4D97-AF65-F5344CB8AC3E}">
        <p14:creationId xmlns:p14="http://schemas.microsoft.com/office/powerpoint/2010/main" val="133975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80447" y="904456"/>
            <a:ext cx="3804834" cy="3733755"/>
          </a:xfrm>
        </p:spPr>
      </p:pic>
      <p:sp>
        <p:nvSpPr>
          <p:cNvPr id="6" name="Content Placeholder 5"/>
          <p:cNvSpPr>
            <a:spLocks noGrp="1"/>
          </p:cNvSpPr>
          <p:nvPr>
            <p:ph sz="half" idx="12"/>
          </p:nvPr>
        </p:nvSpPr>
        <p:spPr/>
        <p:txBody>
          <a:bodyPr/>
          <a:lstStyle/>
          <a:p>
            <a:r>
              <a:rPr lang="en-US" dirty="0"/>
              <a:t>Select Splunk as the Destination for this Kinesis Firehose</a:t>
            </a:r>
          </a:p>
          <a:p>
            <a:r>
              <a:rPr lang="en-US" dirty="0"/>
              <a:t>Enter the HEC URL and token for your deployment</a:t>
            </a:r>
          </a:p>
          <a:p>
            <a:pPr lvl="1"/>
            <a:r>
              <a:rPr lang="en-US" dirty="0"/>
              <a:t>Refer to this link for details on proper HEC URL: </a:t>
            </a:r>
            <a:r>
              <a:rPr lang="en-US" dirty="0">
                <a:hlinkClick r:id="rId4"/>
              </a:rPr>
              <a:t>http://docs.splunk.com/Documentation/SplunkCloud/6.6.3/Data/UsetheHTTPEventCollector#Send_data_to_HTTP_Event_Collector</a:t>
            </a:r>
            <a:r>
              <a:rPr lang="en-US" dirty="0"/>
              <a:t> </a:t>
            </a:r>
          </a:p>
          <a:p>
            <a:r>
              <a:rPr lang="en-US" dirty="0"/>
              <a:t>Please note that this can only send to a SSL enabled HEC with Indexer Acknowledgement enabled</a:t>
            </a:r>
          </a:p>
        </p:txBody>
      </p:sp>
      <p:sp>
        <p:nvSpPr>
          <p:cNvPr id="3" name="Title 2"/>
          <p:cNvSpPr>
            <a:spLocks noGrp="1"/>
          </p:cNvSpPr>
          <p:nvPr>
            <p:ph type="title"/>
          </p:nvPr>
        </p:nvSpPr>
        <p:spPr/>
        <p:txBody>
          <a:bodyPr/>
          <a:lstStyle/>
          <a:p>
            <a:r>
              <a:rPr lang="en-US" dirty="0"/>
              <a:t>Select a Destination (1/3)</a:t>
            </a:r>
          </a:p>
        </p:txBody>
      </p:sp>
      <p:sp>
        <p:nvSpPr>
          <p:cNvPr id="4" name="Subtitle 3"/>
          <p:cNvSpPr>
            <a:spLocks noGrp="1"/>
          </p:cNvSpPr>
          <p:nvPr>
            <p:ph type="subTitle" idx="13"/>
          </p:nvPr>
        </p:nvSpPr>
        <p:spPr/>
        <p:txBody>
          <a:bodyPr/>
          <a:lstStyle/>
          <a:p>
            <a:r>
              <a:rPr lang="en-US" dirty="0"/>
              <a:t>Splunk HEC Destination and Token</a:t>
            </a:r>
          </a:p>
        </p:txBody>
      </p:sp>
    </p:spTree>
    <p:extLst>
      <p:ext uri="{BB962C8B-B14F-4D97-AF65-F5344CB8AC3E}">
        <p14:creationId xmlns:p14="http://schemas.microsoft.com/office/powerpoint/2010/main" val="170044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7363" y="1309607"/>
            <a:ext cx="4683663" cy="3118301"/>
          </a:xfrm>
        </p:spPr>
      </p:pic>
      <p:sp>
        <p:nvSpPr>
          <p:cNvPr id="6" name="Content Placeholder 5"/>
          <p:cNvSpPr>
            <a:spLocks noGrp="1"/>
          </p:cNvSpPr>
          <p:nvPr>
            <p:ph sz="half" idx="12"/>
          </p:nvPr>
        </p:nvSpPr>
        <p:spPr/>
        <p:txBody>
          <a:bodyPr/>
          <a:lstStyle/>
          <a:p>
            <a:r>
              <a:rPr lang="en-US" dirty="0"/>
              <a:t>Leave the HEC time out and retry as default</a:t>
            </a:r>
          </a:p>
          <a:p>
            <a:r>
              <a:rPr lang="en-US" dirty="0"/>
              <a:t>Send failed events to S3 backup</a:t>
            </a:r>
          </a:p>
          <a:p>
            <a:r>
              <a:rPr lang="en-US" dirty="0"/>
              <a:t>Add Prefix (e.g. </a:t>
            </a:r>
            <a:r>
              <a:rPr lang="en-US" dirty="0" err="1"/>
              <a:t>vpcflow</a:t>
            </a:r>
            <a:r>
              <a:rPr lang="en-US" dirty="0"/>
              <a:t>) if you are sending multiple failures to the same S3 bucket</a:t>
            </a:r>
          </a:p>
          <a:p>
            <a:r>
              <a:rPr lang="en-US" dirty="0"/>
              <a:t>Click Next</a:t>
            </a:r>
          </a:p>
        </p:txBody>
      </p:sp>
      <p:sp>
        <p:nvSpPr>
          <p:cNvPr id="3" name="Title 2"/>
          <p:cNvSpPr>
            <a:spLocks noGrp="1"/>
          </p:cNvSpPr>
          <p:nvPr>
            <p:ph type="title"/>
          </p:nvPr>
        </p:nvSpPr>
        <p:spPr/>
        <p:txBody>
          <a:bodyPr/>
          <a:lstStyle/>
          <a:p>
            <a:r>
              <a:rPr lang="en-US" dirty="0"/>
              <a:t>Select a Destination (2/3)</a:t>
            </a:r>
          </a:p>
        </p:txBody>
      </p:sp>
      <p:sp>
        <p:nvSpPr>
          <p:cNvPr id="4" name="Subtitle 3"/>
          <p:cNvSpPr>
            <a:spLocks noGrp="1"/>
          </p:cNvSpPr>
          <p:nvPr>
            <p:ph type="subTitle" idx="13"/>
          </p:nvPr>
        </p:nvSpPr>
        <p:spPr/>
        <p:txBody>
          <a:bodyPr/>
          <a:lstStyle/>
          <a:p>
            <a:r>
              <a:rPr lang="en-US" dirty="0"/>
              <a:t>HEC and S3 Setup</a:t>
            </a:r>
          </a:p>
        </p:txBody>
      </p:sp>
    </p:spTree>
    <p:extLst>
      <p:ext uri="{BB962C8B-B14F-4D97-AF65-F5344CB8AC3E}">
        <p14:creationId xmlns:p14="http://schemas.microsoft.com/office/powerpoint/2010/main" val="213446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360" y="1034716"/>
            <a:ext cx="4683663" cy="1101640"/>
          </a:xfrm>
        </p:spPr>
      </p:pic>
      <p:sp>
        <p:nvSpPr>
          <p:cNvPr id="6" name="Content Placeholder 5"/>
          <p:cNvSpPr>
            <a:spLocks noGrp="1"/>
          </p:cNvSpPr>
          <p:nvPr>
            <p:ph sz="half" idx="12"/>
          </p:nvPr>
        </p:nvSpPr>
        <p:spPr/>
        <p:txBody>
          <a:bodyPr/>
          <a:lstStyle/>
          <a:p>
            <a:r>
              <a:rPr lang="en-US" dirty="0"/>
              <a:t>If you are using the default role created for Firehose (FirehosetoS3Role), then make sure to grant it access to execute Lambda Functions and access to the S3 bucket</a:t>
            </a:r>
          </a:p>
          <a:p>
            <a:r>
              <a:rPr lang="en-US" dirty="0"/>
              <a:t>Click Next</a:t>
            </a:r>
          </a:p>
        </p:txBody>
      </p:sp>
      <p:sp>
        <p:nvSpPr>
          <p:cNvPr id="3" name="Title 2"/>
          <p:cNvSpPr>
            <a:spLocks noGrp="1"/>
          </p:cNvSpPr>
          <p:nvPr>
            <p:ph type="title"/>
          </p:nvPr>
        </p:nvSpPr>
        <p:spPr/>
        <p:txBody>
          <a:bodyPr/>
          <a:lstStyle/>
          <a:p>
            <a:r>
              <a:rPr lang="en-US" dirty="0"/>
              <a:t>Select a Destination (3/3)</a:t>
            </a:r>
          </a:p>
        </p:txBody>
      </p:sp>
      <p:sp>
        <p:nvSpPr>
          <p:cNvPr id="4" name="Subtitle 3"/>
          <p:cNvSpPr>
            <a:spLocks noGrp="1"/>
          </p:cNvSpPr>
          <p:nvPr>
            <p:ph type="subTitle" idx="13"/>
          </p:nvPr>
        </p:nvSpPr>
        <p:spPr/>
        <p:txBody>
          <a:bodyPr/>
          <a:lstStyle/>
          <a:p>
            <a:r>
              <a:rPr lang="en-US" dirty="0"/>
              <a:t>IAM Role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6" y="2742213"/>
            <a:ext cx="4686232" cy="1685695"/>
          </a:xfrm>
          <a:prstGeom prst="rect">
            <a:avLst/>
          </a:prstGeom>
        </p:spPr>
      </p:pic>
      <p:sp>
        <p:nvSpPr>
          <p:cNvPr id="7" name="TextBox 6"/>
          <p:cNvSpPr txBox="1"/>
          <p:nvPr/>
        </p:nvSpPr>
        <p:spPr>
          <a:xfrm>
            <a:off x="105075" y="2136356"/>
            <a:ext cx="4684947" cy="276999"/>
          </a:xfrm>
          <a:prstGeom prst="rect">
            <a:avLst/>
          </a:prstGeom>
          <a:noFill/>
        </p:spPr>
        <p:txBody>
          <a:bodyPr wrap="square" lIns="0" tIns="0" rIns="0" bIns="0" rtlCol="0">
            <a:spAutoFit/>
          </a:bodyPr>
          <a:lstStyle/>
          <a:p>
            <a:pPr algn="ctr"/>
            <a:r>
              <a:rPr lang="en-US" sz="1800" dirty="0">
                <a:latin typeface="Arial" charset="0"/>
                <a:ea typeface="Arial" charset="0"/>
                <a:cs typeface="Arial" charset="0"/>
              </a:rPr>
              <a:t>Add / Update Policy for FirehosetoS3Role</a:t>
            </a:r>
          </a:p>
        </p:txBody>
      </p:sp>
    </p:spTree>
    <p:extLst>
      <p:ext uri="{BB962C8B-B14F-4D97-AF65-F5344CB8AC3E}">
        <p14:creationId xmlns:p14="http://schemas.microsoft.com/office/powerpoint/2010/main" val="167951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indent="-342900">
              <a:buFont typeface="Arial" panose="020B0604020202020204" pitchFamily="34" charset="0"/>
              <a:buChar char="•"/>
            </a:pPr>
            <a:r>
              <a:rPr lang="en-US" dirty="0"/>
              <a:t>Splunk Version 6.6+</a:t>
            </a:r>
          </a:p>
          <a:p>
            <a:pPr marL="342900" indent="-342900">
              <a:buFont typeface="Arial" panose="020B0604020202020204" pitchFamily="34" charset="0"/>
              <a:buChar char="•"/>
            </a:pPr>
            <a:r>
              <a:rPr lang="en-US" dirty="0"/>
              <a:t>Server Signed SSL Certificate (for sending directly to indexer)</a:t>
            </a:r>
          </a:p>
          <a:p>
            <a:pPr marL="342900" indent="-342900">
              <a:buFont typeface="Arial" panose="020B0604020202020204" pitchFamily="34" charset="0"/>
              <a:buChar char="•"/>
            </a:pPr>
            <a:r>
              <a:rPr lang="en-US" dirty="0"/>
              <a:t>Valid HEC URL and Token with indexer acknowledgment enabled</a:t>
            </a:r>
          </a:p>
          <a:p>
            <a:pPr marL="342900" indent="-342900">
              <a:buFont typeface="Arial" panose="020B0604020202020204" pitchFamily="34" charset="0"/>
              <a:buChar char="•"/>
            </a:pPr>
            <a:r>
              <a:rPr lang="en-US" dirty="0"/>
              <a:t>AWS ELB with certificate added to ACM (Amazon Certificate Management)</a:t>
            </a:r>
          </a:p>
          <a:p>
            <a:pPr marL="342900" indent="-342900">
              <a:buFont typeface="Arial" panose="020B0604020202020204" pitchFamily="34" charset="0"/>
              <a:buChar char="•"/>
            </a:pPr>
            <a:r>
              <a:rPr lang="en-US" dirty="0"/>
              <a:t>Splunk TA for Kinesis Firehose installed on Indexers</a:t>
            </a:r>
          </a:p>
          <a:p>
            <a:pPr marL="342900" indent="-342900">
              <a:buFont typeface="Arial" panose="020B0604020202020204" pitchFamily="34" charset="0"/>
              <a:buChar char="•"/>
            </a:pPr>
            <a:r>
              <a:rPr lang="en-US" dirty="0"/>
              <a:t>Non-Splunk Cloud Customers configure </a:t>
            </a:r>
            <a:r>
              <a:rPr lang="en-US" dirty="0" err="1"/>
              <a:t>inputs.conf</a:t>
            </a:r>
            <a:r>
              <a:rPr lang="en-US" dirty="0"/>
              <a:t> with these guidelines: </a:t>
            </a:r>
            <a:r>
              <a:rPr lang="en-US" dirty="0">
                <a:hlinkClick r:id="rId2"/>
              </a:rPr>
              <a:t>http://docs.splunk.com/Documentation/AddOns/released/Firehose/ConfigureHECdistributed</a:t>
            </a:r>
            <a:r>
              <a:rPr lang="en-US" dirty="0"/>
              <a:t> </a:t>
            </a:r>
          </a:p>
          <a:p>
            <a:pPr marL="342900" indent="-342900">
              <a:buFont typeface="Arial" panose="020B0604020202020204" pitchFamily="34" charset="0"/>
              <a:buChar char="•"/>
            </a:pPr>
            <a:r>
              <a:rPr lang="en-US" dirty="0" err="1"/>
              <a:t>ackIdleCleanup</a:t>
            </a:r>
            <a:r>
              <a:rPr lang="en-US" dirty="0"/>
              <a:t> = true in </a:t>
            </a:r>
            <a:r>
              <a:rPr lang="en-US" dirty="0" err="1">
                <a:hlinkClick r:id="rId3"/>
              </a:rPr>
              <a:t>inputs.conf</a:t>
            </a:r>
            <a:endParaRPr lang="en-US" dirty="0"/>
          </a:p>
          <a:p>
            <a:endParaRPr lang="en-US" dirty="0"/>
          </a:p>
        </p:txBody>
      </p:sp>
      <p:sp>
        <p:nvSpPr>
          <p:cNvPr id="3" name="Title 2"/>
          <p:cNvSpPr>
            <a:spLocks noGrp="1"/>
          </p:cNvSpPr>
          <p:nvPr>
            <p:ph type="title"/>
          </p:nvPr>
        </p:nvSpPr>
        <p:spPr/>
        <p:txBody>
          <a:bodyPr/>
          <a:lstStyle/>
          <a:p>
            <a:r>
              <a:rPr lang="en-US" dirty="0"/>
              <a:t>Prerequisites for Splunk and AWS</a:t>
            </a:r>
            <a:br>
              <a:rPr lang="en-US" dirty="0"/>
            </a:br>
            <a:endParaRPr lang="en-US" dirty="0"/>
          </a:p>
        </p:txBody>
      </p:sp>
      <p:sp>
        <p:nvSpPr>
          <p:cNvPr id="4" name="Subtitle 3"/>
          <p:cNvSpPr>
            <a:spLocks noGrp="1"/>
          </p:cNvSpPr>
          <p:nvPr>
            <p:ph type="subTitle" idx="12"/>
          </p:nvPr>
        </p:nvSpPr>
        <p:spPr/>
        <p:txBody>
          <a:bodyPr/>
          <a:lstStyle/>
          <a:p>
            <a:r>
              <a:rPr lang="en-US" dirty="0"/>
              <a:t>Make sure to setup Splunk and AWS</a:t>
            </a:r>
          </a:p>
        </p:txBody>
      </p:sp>
    </p:spTree>
    <p:extLst>
      <p:ext uri="{BB962C8B-B14F-4D97-AF65-F5344CB8AC3E}">
        <p14:creationId xmlns:p14="http://schemas.microsoft.com/office/powerpoint/2010/main" val="185929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2047" y="232795"/>
            <a:ext cx="3037667" cy="4499444"/>
          </a:xfrm>
        </p:spPr>
      </p:pic>
      <p:sp>
        <p:nvSpPr>
          <p:cNvPr id="6" name="Content Placeholder 5"/>
          <p:cNvSpPr>
            <a:spLocks noGrp="1"/>
          </p:cNvSpPr>
          <p:nvPr>
            <p:ph sz="half" idx="12"/>
          </p:nvPr>
        </p:nvSpPr>
        <p:spPr/>
        <p:txBody>
          <a:bodyPr/>
          <a:lstStyle/>
          <a:p>
            <a:r>
              <a:rPr lang="en-US" dirty="0"/>
              <a:t>Review the Delivery Stream settings</a:t>
            </a:r>
          </a:p>
          <a:p>
            <a:r>
              <a:rPr lang="en-US" dirty="0"/>
              <a:t>Once created, the settings can be edited through the Kinesis Firehose console screen</a:t>
            </a:r>
          </a:p>
          <a:p>
            <a:r>
              <a:rPr lang="en-US" dirty="0"/>
              <a:t>Click Create delivery stream</a:t>
            </a:r>
          </a:p>
        </p:txBody>
      </p:sp>
      <p:sp>
        <p:nvSpPr>
          <p:cNvPr id="3" name="Title 2"/>
          <p:cNvSpPr>
            <a:spLocks noGrp="1"/>
          </p:cNvSpPr>
          <p:nvPr>
            <p:ph type="title"/>
          </p:nvPr>
        </p:nvSpPr>
        <p:spPr/>
        <p:txBody>
          <a:bodyPr/>
          <a:lstStyle/>
          <a:p>
            <a:r>
              <a:rPr lang="en-US" dirty="0"/>
              <a:t>Review </a:t>
            </a:r>
          </a:p>
        </p:txBody>
      </p:sp>
    </p:spTree>
    <p:extLst>
      <p:ext uri="{BB962C8B-B14F-4D97-AF65-F5344CB8AC3E}">
        <p14:creationId xmlns:p14="http://schemas.microsoft.com/office/powerpoint/2010/main" val="203345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Kinesis Firehose to Splunk</a:t>
            </a:r>
          </a:p>
        </p:txBody>
      </p:sp>
      <p:sp>
        <p:nvSpPr>
          <p:cNvPr id="3" name="Subtitle 2"/>
          <p:cNvSpPr>
            <a:spLocks noGrp="1"/>
          </p:cNvSpPr>
          <p:nvPr>
            <p:ph type="subTitle" idx="1"/>
          </p:nvPr>
        </p:nvSpPr>
        <p:spPr/>
        <p:txBody>
          <a:bodyPr/>
          <a:lstStyle/>
          <a:p>
            <a:r>
              <a:rPr lang="en-US" dirty="0"/>
              <a:t>Testing Splunk HEC is able to collect data from Firehose</a:t>
            </a:r>
          </a:p>
        </p:txBody>
      </p:sp>
    </p:spTree>
    <p:extLst>
      <p:ext uri="{BB962C8B-B14F-4D97-AF65-F5344CB8AC3E}">
        <p14:creationId xmlns:p14="http://schemas.microsoft.com/office/powerpoint/2010/main" val="71323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1351226"/>
            <a:ext cx="3849662" cy="2760135"/>
          </a:xfrm>
        </p:spPr>
      </p:pic>
      <p:sp>
        <p:nvSpPr>
          <p:cNvPr id="6" name="Content Placeholder 5"/>
          <p:cNvSpPr>
            <a:spLocks noGrp="1"/>
          </p:cNvSpPr>
          <p:nvPr>
            <p:ph sz="half" idx="12"/>
          </p:nvPr>
        </p:nvSpPr>
        <p:spPr/>
        <p:txBody>
          <a:bodyPr/>
          <a:lstStyle/>
          <a:p>
            <a:r>
              <a:rPr lang="en-US" dirty="0"/>
              <a:t>Create the new Firehose Delivery Stream</a:t>
            </a:r>
          </a:p>
          <a:p>
            <a:r>
              <a:rPr lang="en-US" dirty="0"/>
              <a:t>Give the Delivery Stream a name (e.g. </a:t>
            </a:r>
            <a:r>
              <a:rPr lang="en-US" dirty="0" err="1"/>
              <a:t>TestDelivery</a:t>
            </a:r>
            <a:r>
              <a:rPr lang="en-US" dirty="0"/>
              <a:t>)</a:t>
            </a:r>
          </a:p>
          <a:p>
            <a:r>
              <a:rPr lang="en-US" dirty="0"/>
              <a:t>Select Direct PUT or other sources</a:t>
            </a:r>
          </a:p>
          <a:p>
            <a:r>
              <a:rPr lang="en-US" dirty="0"/>
              <a:t>Click Next</a:t>
            </a:r>
          </a:p>
        </p:txBody>
      </p:sp>
      <p:sp>
        <p:nvSpPr>
          <p:cNvPr id="3" name="Title 2"/>
          <p:cNvSpPr>
            <a:spLocks noGrp="1"/>
          </p:cNvSpPr>
          <p:nvPr>
            <p:ph type="title"/>
          </p:nvPr>
        </p:nvSpPr>
        <p:spPr/>
        <p:txBody>
          <a:bodyPr/>
          <a:lstStyle/>
          <a:p>
            <a:r>
              <a:rPr lang="en-US" dirty="0"/>
              <a:t>Create Test Kinesis Firehose Delivery</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20160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2064356"/>
            <a:ext cx="3849662" cy="1333874"/>
          </a:xfrm>
        </p:spPr>
      </p:pic>
      <p:sp>
        <p:nvSpPr>
          <p:cNvPr id="6" name="Content Placeholder 5"/>
          <p:cNvSpPr>
            <a:spLocks noGrp="1"/>
          </p:cNvSpPr>
          <p:nvPr>
            <p:ph sz="half" idx="12"/>
          </p:nvPr>
        </p:nvSpPr>
        <p:spPr/>
        <p:txBody>
          <a:bodyPr/>
          <a:lstStyle/>
          <a:p>
            <a:r>
              <a:rPr lang="en-US" dirty="0"/>
              <a:t>Keep record transformation DISABLED</a:t>
            </a:r>
          </a:p>
          <a:p>
            <a:r>
              <a:rPr lang="en-US" dirty="0"/>
              <a:t>Click Next</a:t>
            </a:r>
          </a:p>
        </p:txBody>
      </p:sp>
      <p:sp>
        <p:nvSpPr>
          <p:cNvPr id="3" name="Title 2"/>
          <p:cNvSpPr>
            <a:spLocks noGrp="1"/>
          </p:cNvSpPr>
          <p:nvPr>
            <p:ph type="title"/>
          </p:nvPr>
        </p:nvSpPr>
        <p:spPr/>
        <p:txBody>
          <a:bodyPr/>
          <a:lstStyle/>
          <a:p>
            <a:r>
              <a:rPr lang="en-US" dirty="0"/>
              <a:t>Record Transformation</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152813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80447" y="904456"/>
            <a:ext cx="3804834" cy="3733755"/>
          </a:xfrm>
        </p:spPr>
      </p:pic>
      <p:sp>
        <p:nvSpPr>
          <p:cNvPr id="6" name="Content Placeholder 5"/>
          <p:cNvSpPr>
            <a:spLocks noGrp="1"/>
          </p:cNvSpPr>
          <p:nvPr>
            <p:ph sz="half" idx="12"/>
          </p:nvPr>
        </p:nvSpPr>
        <p:spPr/>
        <p:txBody>
          <a:bodyPr/>
          <a:lstStyle/>
          <a:p>
            <a:r>
              <a:rPr lang="en-US" dirty="0"/>
              <a:t>Select Splunk as the Destination for this Kinesis Firehose</a:t>
            </a:r>
          </a:p>
          <a:p>
            <a:r>
              <a:rPr lang="en-US" dirty="0"/>
              <a:t>Enter the HEC URL and token for your deployment</a:t>
            </a:r>
          </a:p>
          <a:p>
            <a:r>
              <a:rPr lang="en-US" dirty="0"/>
              <a:t>Please note that this can only send to a SSL enabled HEC with Indexer Acknowledgement enabled</a:t>
            </a:r>
          </a:p>
        </p:txBody>
      </p:sp>
      <p:sp>
        <p:nvSpPr>
          <p:cNvPr id="3" name="Title 2"/>
          <p:cNvSpPr>
            <a:spLocks noGrp="1"/>
          </p:cNvSpPr>
          <p:nvPr>
            <p:ph type="title"/>
          </p:nvPr>
        </p:nvSpPr>
        <p:spPr/>
        <p:txBody>
          <a:bodyPr/>
          <a:lstStyle/>
          <a:p>
            <a:r>
              <a:rPr lang="en-US" dirty="0"/>
              <a:t>Select a Destination (1/3)</a:t>
            </a:r>
          </a:p>
        </p:txBody>
      </p:sp>
      <p:sp>
        <p:nvSpPr>
          <p:cNvPr id="4" name="Subtitle 3"/>
          <p:cNvSpPr>
            <a:spLocks noGrp="1"/>
          </p:cNvSpPr>
          <p:nvPr>
            <p:ph type="subTitle" idx="13"/>
          </p:nvPr>
        </p:nvSpPr>
        <p:spPr/>
        <p:txBody>
          <a:bodyPr/>
          <a:lstStyle/>
          <a:p>
            <a:r>
              <a:rPr lang="en-US" dirty="0"/>
              <a:t>Splunk HEC Destination and Token</a:t>
            </a:r>
          </a:p>
        </p:txBody>
      </p:sp>
    </p:spTree>
    <p:extLst>
      <p:ext uri="{BB962C8B-B14F-4D97-AF65-F5344CB8AC3E}">
        <p14:creationId xmlns:p14="http://schemas.microsoft.com/office/powerpoint/2010/main" val="20064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7363" y="1679362"/>
            <a:ext cx="4683663" cy="2378790"/>
          </a:xfrm>
        </p:spPr>
      </p:pic>
      <p:sp>
        <p:nvSpPr>
          <p:cNvPr id="6" name="Content Placeholder 5"/>
          <p:cNvSpPr>
            <a:spLocks noGrp="1"/>
          </p:cNvSpPr>
          <p:nvPr>
            <p:ph sz="half" idx="12"/>
          </p:nvPr>
        </p:nvSpPr>
        <p:spPr/>
        <p:txBody>
          <a:bodyPr/>
          <a:lstStyle/>
          <a:p>
            <a:r>
              <a:rPr lang="en-US" dirty="0"/>
              <a:t>Leave the HEC time out and retry as default</a:t>
            </a:r>
          </a:p>
          <a:p>
            <a:r>
              <a:rPr lang="en-US" dirty="0"/>
              <a:t>Send failed events to S3 backup</a:t>
            </a:r>
          </a:p>
          <a:p>
            <a:r>
              <a:rPr lang="en-US" dirty="0"/>
              <a:t>Add Prefix (e.g. test) if you are sending multiple failures to the same S3 bucket</a:t>
            </a:r>
          </a:p>
          <a:p>
            <a:r>
              <a:rPr lang="en-US" dirty="0"/>
              <a:t>Click Next</a:t>
            </a:r>
          </a:p>
        </p:txBody>
      </p:sp>
      <p:sp>
        <p:nvSpPr>
          <p:cNvPr id="3" name="Title 2"/>
          <p:cNvSpPr>
            <a:spLocks noGrp="1"/>
          </p:cNvSpPr>
          <p:nvPr>
            <p:ph type="title"/>
          </p:nvPr>
        </p:nvSpPr>
        <p:spPr/>
        <p:txBody>
          <a:bodyPr/>
          <a:lstStyle/>
          <a:p>
            <a:r>
              <a:rPr lang="en-US" dirty="0"/>
              <a:t>Select a Destination (2/3)</a:t>
            </a:r>
          </a:p>
        </p:txBody>
      </p:sp>
      <p:sp>
        <p:nvSpPr>
          <p:cNvPr id="4" name="Subtitle 3"/>
          <p:cNvSpPr>
            <a:spLocks noGrp="1"/>
          </p:cNvSpPr>
          <p:nvPr>
            <p:ph type="subTitle" idx="13"/>
          </p:nvPr>
        </p:nvSpPr>
        <p:spPr/>
        <p:txBody>
          <a:bodyPr/>
          <a:lstStyle/>
          <a:p>
            <a:r>
              <a:rPr lang="en-US" dirty="0"/>
              <a:t>HEC and S3 Setup</a:t>
            </a:r>
          </a:p>
        </p:txBody>
      </p:sp>
    </p:spTree>
    <p:extLst>
      <p:ext uri="{BB962C8B-B14F-4D97-AF65-F5344CB8AC3E}">
        <p14:creationId xmlns:p14="http://schemas.microsoft.com/office/powerpoint/2010/main" val="163678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360" y="1034716"/>
            <a:ext cx="4683663" cy="1101640"/>
          </a:xfrm>
        </p:spPr>
      </p:pic>
      <p:sp>
        <p:nvSpPr>
          <p:cNvPr id="6" name="Content Placeholder 5"/>
          <p:cNvSpPr>
            <a:spLocks noGrp="1"/>
          </p:cNvSpPr>
          <p:nvPr>
            <p:ph sz="half" idx="12"/>
          </p:nvPr>
        </p:nvSpPr>
        <p:spPr/>
        <p:txBody>
          <a:bodyPr/>
          <a:lstStyle/>
          <a:p>
            <a:r>
              <a:rPr lang="en-US" dirty="0"/>
              <a:t>If you are using the default role created for Firehose (FirehosetoS3Role), then make sure to grant it access to execute Lambda Functions and access to the S3 bucket</a:t>
            </a:r>
          </a:p>
          <a:p>
            <a:r>
              <a:rPr lang="en-US" dirty="0"/>
              <a:t>Click Next</a:t>
            </a:r>
          </a:p>
        </p:txBody>
      </p:sp>
      <p:sp>
        <p:nvSpPr>
          <p:cNvPr id="3" name="Title 2"/>
          <p:cNvSpPr>
            <a:spLocks noGrp="1"/>
          </p:cNvSpPr>
          <p:nvPr>
            <p:ph type="title"/>
          </p:nvPr>
        </p:nvSpPr>
        <p:spPr/>
        <p:txBody>
          <a:bodyPr/>
          <a:lstStyle/>
          <a:p>
            <a:r>
              <a:rPr lang="en-US" dirty="0"/>
              <a:t>Select a Destination (3/3)</a:t>
            </a:r>
          </a:p>
        </p:txBody>
      </p:sp>
      <p:sp>
        <p:nvSpPr>
          <p:cNvPr id="4" name="Subtitle 3"/>
          <p:cNvSpPr>
            <a:spLocks noGrp="1"/>
          </p:cNvSpPr>
          <p:nvPr>
            <p:ph type="subTitle" idx="13"/>
          </p:nvPr>
        </p:nvSpPr>
        <p:spPr/>
        <p:txBody>
          <a:bodyPr/>
          <a:lstStyle/>
          <a:p>
            <a:r>
              <a:rPr lang="en-US" dirty="0"/>
              <a:t>IAM Role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6" y="2742213"/>
            <a:ext cx="4686232" cy="1685695"/>
          </a:xfrm>
          <a:prstGeom prst="rect">
            <a:avLst/>
          </a:prstGeom>
        </p:spPr>
      </p:pic>
      <p:sp>
        <p:nvSpPr>
          <p:cNvPr id="7" name="TextBox 6"/>
          <p:cNvSpPr txBox="1"/>
          <p:nvPr/>
        </p:nvSpPr>
        <p:spPr>
          <a:xfrm>
            <a:off x="105075" y="2136356"/>
            <a:ext cx="4684947" cy="276999"/>
          </a:xfrm>
          <a:prstGeom prst="rect">
            <a:avLst/>
          </a:prstGeom>
          <a:noFill/>
        </p:spPr>
        <p:txBody>
          <a:bodyPr wrap="square" lIns="0" tIns="0" rIns="0" bIns="0" rtlCol="0">
            <a:spAutoFit/>
          </a:bodyPr>
          <a:lstStyle/>
          <a:p>
            <a:pPr algn="ctr"/>
            <a:r>
              <a:rPr lang="en-US" sz="1800" dirty="0">
                <a:latin typeface="Arial" charset="0"/>
                <a:ea typeface="Arial" charset="0"/>
                <a:cs typeface="Arial" charset="0"/>
              </a:rPr>
              <a:t>Add / Update Policy for FirehosetoS3Role</a:t>
            </a:r>
          </a:p>
        </p:txBody>
      </p:sp>
    </p:spTree>
    <p:extLst>
      <p:ext uri="{BB962C8B-B14F-4D97-AF65-F5344CB8AC3E}">
        <p14:creationId xmlns:p14="http://schemas.microsoft.com/office/powerpoint/2010/main" val="12364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sz="quarter" idx="10"/>
          </p:nvPr>
        </p:nvSpPr>
        <p:spPr/>
        <p:txBody>
          <a:bodyPr/>
          <a:lstStyle/>
          <a:p>
            <a:r>
              <a:rPr lang="en-US" dirty="0"/>
              <a:t>The JSON policy statement should include the following :</a:t>
            </a:r>
          </a:p>
          <a:p>
            <a:pPr lvl="1"/>
            <a:r>
              <a:rPr lang="en-US" dirty="0"/>
              <a:t>Allow access to your S3 bucket with the following Actions:</a:t>
            </a:r>
          </a:p>
          <a:p>
            <a:pPr lvl="3"/>
            <a:r>
              <a:rPr lang="en-US" b="1" u="sng" dirty="0"/>
              <a:t>S3:</a:t>
            </a:r>
            <a:r>
              <a:rPr lang="mr-IN" b="1" u="sng" dirty="0" err="1"/>
              <a:t>AbortMultipartUpload</a:t>
            </a:r>
            <a:r>
              <a:rPr lang="en-US" dirty="0"/>
              <a:t>, </a:t>
            </a:r>
            <a:r>
              <a:rPr lang="en-US" b="1" u="sng" dirty="0"/>
              <a:t>S3:</a:t>
            </a:r>
            <a:r>
              <a:rPr lang="mr-IN" b="1" u="sng" dirty="0" err="1"/>
              <a:t>GetBucketLocation</a:t>
            </a:r>
            <a:r>
              <a:rPr lang="en-US" b="1" u="sng" dirty="0"/>
              <a:t>, S3:</a:t>
            </a:r>
            <a:r>
              <a:rPr lang="mr-IN" b="1" u="sng" dirty="0" err="1"/>
              <a:t>GetObject</a:t>
            </a:r>
            <a:r>
              <a:rPr lang="en-US" b="1" u="sng" dirty="0"/>
              <a:t>,</a:t>
            </a:r>
            <a:r>
              <a:rPr lang="mr-IN" b="1" u="sng" dirty="0" err="1"/>
              <a:t>ListBucket</a:t>
            </a:r>
            <a:r>
              <a:rPr lang="en-US" b="1" u="sng" dirty="0"/>
              <a:t>, S3:</a:t>
            </a:r>
            <a:r>
              <a:rPr lang="mr-IN" b="1" u="sng" dirty="0" err="1"/>
              <a:t>ListBucketMultipartUploads</a:t>
            </a:r>
            <a:r>
              <a:rPr lang="en-US" b="1" u="sng" dirty="0"/>
              <a:t>, S3L</a:t>
            </a:r>
            <a:r>
              <a:rPr lang="mr-IN" b="1" u="sng" dirty="0" err="1"/>
              <a:t>PutObject</a:t>
            </a:r>
            <a:endParaRPr lang="en-US" b="1" u="sng" dirty="0"/>
          </a:p>
          <a:p>
            <a:pPr lvl="1"/>
            <a:r>
              <a:rPr lang="en-US" dirty="0"/>
              <a:t> Allow lambda function to </a:t>
            </a:r>
            <a:r>
              <a:rPr lang="en-US" b="1" u="sng" dirty="0" err="1"/>
              <a:t>lambda:InvokeFunction</a:t>
            </a:r>
            <a:r>
              <a:rPr lang="en-US" dirty="0"/>
              <a:t> execute the recently created lambda function	 </a:t>
            </a:r>
          </a:p>
          <a:p>
            <a:pPr lvl="1"/>
            <a:r>
              <a:rPr lang="en-US" dirty="0"/>
              <a:t>Allow your kinesis stream the following Actions: </a:t>
            </a:r>
            <a:r>
              <a:rPr lang="en-US" b="1" u="sng" dirty="0" err="1"/>
              <a:t>kinesis:DescribeStream</a:t>
            </a:r>
            <a:r>
              <a:rPr lang="en-US" b="1" u="sng" dirty="0"/>
              <a:t>, </a:t>
            </a:r>
            <a:r>
              <a:rPr lang="en-US" b="1" u="sng" dirty="0" err="1"/>
              <a:t>kinesis:GetShardIterator</a:t>
            </a:r>
            <a:r>
              <a:rPr lang="en-US" b="1" u="sng" dirty="0"/>
              <a:t>, </a:t>
            </a:r>
            <a:r>
              <a:rPr lang="en-US" b="1" u="sng" dirty="0" err="1"/>
              <a:t>kinesis:GetRecords</a:t>
            </a:r>
            <a:endParaRPr lang="en-US" b="1" u="sng" dirty="0"/>
          </a:p>
          <a:p>
            <a:pPr lvl="1"/>
            <a:r>
              <a:rPr lang="en-US" dirty="0"/>
              <a:t>Allow access to your KMS, if you are using encryption</a:t>
            </a:r>
          </a:p>
          <a:p>
            <a:pPr lvl="1"/>
            <a:r>
              <a:rPr lang="en-US" dirty="0"/>
              <a:t>Allow the action </a:t>
            </a:r>
            <a:r>
              <a:rPr lang="en-US" b="1" u="sng" dirty="0" err="1"/>
              <a:t>logs:PutLogEvents</a:t>
            </a:r>
            <a:r>
              <a:rPr lang="en-US" dirty="0"/>
              <a:t> to your CloudWatch Log group ARN monitoring the Kinesis Firehose.	</a:t>
            </a:r>
          </a:p>
          <a:p>
            <a:pPr lvl="1"/>
            <a:endParaRPr lang="en-US" b="1" u="sng" dirty="0"/>
          </a:p>
        </p:txBody>
      </p:sp>
      <p:sp>
        <p:nvSpPr>
          <p:cNvPr id="3" name="Title 2"/>
          <p:cNvSpPr>
            <a:spLocks noGrp="1"/>
          </p:cNvSpPr>
          <p:nvPr>
            <p:ph type="title"/>
          </p:nvPr>
        </p:nvSpPr>
        <p:spPr/>
        <p:txBody>
          <a:bodyPr/>
          <a:lstStyle/>
          <a:p>
            <a:r>
              <a:rPr lang="en-US" dirty="0"/>
              <a:t>IAM Role and Policy Defined</a:t>
            </a:r>
          </a:p>
        </p:txBody>
      </p:sp>
      <p:sp>
        <p:nvSpPr>
          <p:cNvPr id="4" name="Subtitle 3"/>
          <p:cNvSpPr>
            <a:spLocks noGrp="1"/>
          </p:cNvSpPr>
          <p:nvPr>
            <p:ph type="subTitle" idx="12"/>
          </p:nvPr>
        </p:nvSpPr>
        <p:spPr/>
        <p:txBody>
          <a:bodyPr/>
          <a:lstStyle/>
          <a:p>
            <a:r>
              <a:rPr lang="en-US" dirty="0"/>
              <a:t>IAM Role</a:t>
            </a:r>
          </a:p>
        </p:txBody>
      </p:sp>
    </p:spTree>
    <p:extLst>
      <p:ext uri="{BB962C8B-B14F-4D97-AF65-F5344CB8AC3E}">
        <p14:creationId xmlns:p14="http://schemas.microsoft.com/office/powerpoint/2010/main" val="59963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41313" y="1556059"/>
            <a:ext cx="8461375" cy="2275857"/>
          </a:xfrm>
        </p:spPr>
      </p:pic>
      <p:sp>
        <p:nvSpPr>
          <p:cNvPr id="3" name="Title 2"/>
          <p:cNvSpPr>
            <a:spLocks noGrp="1"/>
          </p:cNvSpPr>
          <p:nvPr>
            <p:ph type="title"/>
          </p:nvPr>
        </p:nvSpPr>
        <p:spPr/>
        <p:txBody>
          <a:bodyPr/>
          <a:lstStyle/>
          <a:p>
            <a:r>
              <a:rPr lang="en-US" dirty="0"/>
              <a:t>Start Testing Delivery Stream</a:t>
            </a:r>
          </a:p>
        </p:txBody>
      </p:sp>
      <p:sp>
        <p:nvSpPr>
          <p:cNvPr id="4" name="Subtitle 3"/>
          <p:cNvSpPr>
            <a:spLocks noGrp="1"/>
          </p:cNvSpPr>
          <p:nvPr>
            <p:ph type="subTitle" idx="12"/>
          </p:nvPr>
        </p:nvSpPr>
        <p:spPr/>
        <p:txBody>
          <a:bodyPr/>
          <a:lstStyle/>
          <a:p>
            <a:r>
              <a:rPr lang="en-US" dirty="0"/>
              <a:t>Wait for the Stream to be “Active,” then click on the Stream to start testing</a:t>
            </a:r>
          </a:p>
        </p:txBody>
      </p:sp>
      <p:cxnSp>
        <p:nvCxnSpPr>
          <p:cNvPr id="7" name="Straight Arrow Connector 6"/>
          <p:cNvCxnSpPr/>
          <p:nvPr/>
        </p:nvCxnSpPr>
        <p:spPr>
          <a:xfrm flipH="1" flipV="1">
            <a:off x="1201119" y="3502577"/>
            <a:ext cx="356461" cy="65867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57580" y="4161255"/>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19339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94109" y="960471"/>
            <a:ext cx="8307844" cy="3531675"/>
          </a:xfrm>
        </p:spPr>
      </p:pic>
      <p:sp>
        <p:nvSpPr>
          <p:cNvPr id="3" name="Title 2"/>
          <p:cNvSpPr>
            <a:spLocks noGrp="1"/>
          </p:cNvSpPr>
          <p:nvPr>
            <p:ph type="title"/>
          </p:nvPr>
        </p:nvSpPr>
        <p:spPr/>
        <p:txBody>
          <a:bodyPr/>
          <a:lstStyle/>
          <a:p>
            <a:r>
              <a:rPr lang="en-US" dirty="0"/>
              <a:t>Sending Test Data</a:t>
            </a:r>
          </a:p>
        </p:txBody>
      </p:sp>
      <p:sp>
        <p:nvSpPr>
          <p:cNvPr id="4" name="Subtitle 3"/>
          <p:cNvSpPr>
            <a:spLocks noGrp="1"/>
          </p:cNvSpPr>
          <p:nvPr>
            <p:ph type="subTitle" idx="12"/>
          </p:nvPr>
        </p:nvSpPr>
        <p:spPr/>
        <p:txBody>
          <a:bodyPr/>
          <a:lstStyle/>
          <a:p>
            <a:r>
              <a:rPr lang="en-US" dirty="0"/>
              <a:t>Expand the “Test with demo data” area</a:t>
            </a:r>
          </a:p>
        </p:txBody>
      </p:sp>
      <p:cxnSp>
        <p:nvCxnSpPr>
          <p:cNvPr id="7" name="Straight Arrow Connector 6"/>
          <p:cNvCxnSpPr/>
          <p:nvPr/>
        </p:nvCxnSpPr>
        <p:spPr>
          <a:xfrm flipH="1" flipV="1">
            <a:off x="588937" y="1379349"/>
            <a:ext cx="2471978" cy="48819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0915" y="1867546"/>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85297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Firehose Architecture Overview</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54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94109" y="1094225"/>
            <a:ext cx="8307844" cy="3295165"/>
          </a:xfrm>
        </p:spPr>
      </p:pic>
      <p:sp>
        <p:nvSpPr>
          <p:cNvPr id="3" name="Title 2"/>
          <p:cNvSpPr>
            <a:spLocks noGrp="1"/>
          </p:cNvSpPr>
          <p:nvPr>
            <p:ph type="title"/>
          </p:nvPr>
        </p:nvSpPr>
        <p:spPr/>
        <p:txBody>
          <a:bodyPr/>
          <a:lstStyle/>
          <a:p>
            <a:r>
              <a:rPr lang="en-US" dirty="0"/>
              <a:t>Start Sending Test Data</a:t>
            </a:r>
          </a:p>
        </p:txBody>
      </p:sp>
      <p:sp>
        <p:nvSpPr>
          <p:cNvPr id="4" name="Subtitle 3"/>
          <p:cNvSpPr>
            <a:spLocks noGrp="1"/>
          </p:cNvSpPr>
          <p:nvPr>
            <p:ph type="subTitle" idx="12"/>
          </p:nvPr>
        </p:nvSpPr>
        <p:spPr/>
        <p:txBody>
          <a:bodyPr/>
          <a:lstStyle/>
          <a:p>
            <a:r>
              <a:rPr lang="en-US" dirty="0"/>
              <a:t>Once active, search Splunk for demo data</a:t>
            </a:r>
          </a:p>
        </p:txBody>
      </p:sp>
      <p:cxnSp>
        <p:nvCxnSpPr>
          <p:cNvPr id="7" name="Straight Arrow Connector 6"/>
          <p:cNvCxnSpPr/>
          <p:nvPr/>
        </p:nvCxnSpPr>
        <p:spPr>
          <a:xfrm flipH="1">
            <a:off x="1580827" y="1867547"/>
            <a:ext cx="1480088" cy="99189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0915" y="1867546"/>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7829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449091" y="1161949"/>
            <a:ext cx="6247225" cy="3565034"/>
          </a:xfrm>
        </p:spPr>
      </p:pic>
      <p:sp>
        <p:nvSpPr>
          <p:cNvPr id="3" name="Title 2"/>
          <p:cNvSpPr>
            <a:spLocks noGrp="1"/>
          </p:cNvSpPr>
          <p:nvPr>
            <p:ph type="title"/>
          </p:nvPr>
        </p:nvSpPr>
        <p:spPr/>
        <p:txBody>
          <a:bodyPr/>
          <a:lstStyle/>
          <a:p>
            <a:r>
              <a:rPr lang="en-US" dirty="0"/>
              <a:t>Validate in Splunk</a:t>
            </a:r>
          </a:p>
        </p:txBody>
      </p:sp>
      <p:sp>
        <p:nvSpPr>
          <p:cNvPr id="4" name="Subtitle 3"/>
          <p:cNvSpPr>
            <a:spLocks noGrp="1"/>
          </p:cNvSpPr>
          <p:nvPr>
            <p:ph type="subTitle" idx="12"/>
          </p:nvPr>
        </p:nvSpPr>
        <p:spPr/>
        <p:txBody>
          <a:bodyPr/>
          <a:lstStyle/>
          <a:p>
            <a:r>
              <a:rPr lang="en-US" dirty="0"/>
              <a:t>Index=main </a:t>
            </a:r>
            <a:r>
              <a:rPr lang="en-US" dirty="0" err="1"/>
              <a:t>sourcetype</a:t>
            </a:r>
            <a:r>
              <a:rPr lang="en-US" dirty="0"/>
              <a:t>=</a:t>
            </a:r>
            <a:r>
              <a:rPr lang="en-US" dirty="0" err="1"/>
              <a:t>aws:firehose:json</a:t>
            </a:r>
            <a:endParaRPr lang="en-US" dirty="0"/>
          </a:p>
        </p:txBody>
      </p:sp>
    </p:spTree>
    <p:extLst>
      <p:ext uri="{BB962C8B-B14F-4D97-AF65-F5344CB8AC3E}">
        <p14:creationId xmlns:p14="http://schemas.microsoft.com/office/powerpoint/2010/main" val="120740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10 : Collecting Data from AWS Container Services</a:t>
            </a:r>
          </a:p>
        </p:txBody>
      </p:sp>
      <p:sp>
        <p:nvSpPr>
          <p:cNvPr id="3" name="Subtitle 2"/>
          <p:cNvSpPr>
            <a:spLocks noGrp="1"/>
          </p:cNvSpPr>
          <p:nvPr>
            <p:ph type="subTitle" idx="1"/>
          </p:nvPr>
        </p:nvSpPr>
        <p:spPr/>
        <p:txBody>
          <a:bodyPr/>
          <a:lstStyle/>
          <a:p>
            <a:r>
              <a:rPr lang="en-US" dirty="0"/>
              <a:t>Please Contact Kam Amir </a:t>
            </a:r>
            <a:r>
              <a:rPr lang="en-US" dirty="0">
                <a:hlinkClick r:id="rId3"/>
              </a:rPr>
              <a:t>kam@splunk.com</a:t>
            </a:r>
            <a:r>
              <a:rPr lang="en-US" dirty="0"/>
              <a:t> </a:t>
            </a:r>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Kinesis Firehose With Splunk Delivery</a:t>
            </a:r>
            <a:br>
              <a:rPr lang="en-US" dirty="0"/>
            </a:br>
            <a:endParaRPr lang="en-US" dirty="0"/>
          </a:p>
        </p:txBody>
      </p:sp>
      <p:sp>
        <p:nvSpPr>
          <p:cNvPr id="4" name="Subtitle 3"/>
          <p:cNvSpPr>
            <a:spLocks noGrp="1"/>
          </p:cNvSpPr>
          <p:nvPr>
            <p:ph type="subTitle" idx="12"/>
          </p:nvPr>
        </p:nvSpPr>
        <p:spPr/>
        <p:txBody>
          <a:bodyPr/>
          <a:lstStyle/>
          <a:p>
            <a:r>
              <a:rPr lang="en-US" dirty="0"/>
              <a:t>Native delivery endpoints for Firehose</a:t>
            </a:r>
          </a:p>
        </p:txBody>
      </p:sp>
      <p:sp>
        <p:nvSpPr>
          <p:cNvPr id="5" name="Title 2"/>
          <p:cNvSpPr txBox="1">
            <a:spLocks/>
          </p:cNvSpPr>
          <p:nvPr/>
        </p:nvSpPr>
        <p:spPr>
          <a:xfrm>
            <a:off x="352323" y="347868"/>
            <a:ext cx="8449056" cy="469830"/>
          </a:xfrm>
          <a:prstGeom prst="rect">
            <a:avLst/>
          </a:prstGeom>
        </p:spPr>
        <p:txBody>
          <a:bodyPr vert="horz" lIns="0" tIns="82296" rIns="0" bIns="0" rtlCol="0" anchor="t" anchorCtr="0">
            <a:noAutofit/>
          </a:bodyPr>
          <a:lst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a:lstStyle>
          <a:p>
            <a:pPr fontAlgn="auto">
              <a:spcAft>
                <a:spcPts val="0"/>
              </a:spcAft>
            </a:pP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63981" y="2705416"/>
            <a:ext cx="832690" cy="701065"/>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5904" y="2027649"/>
            <a:ext cx="352025" cy="365831"/>
          </a:xfrm>
          <a:prstGeom prst="rect">
            <a:avLst/>
          </a:prstGeom>
        </p:spPr>
      </p:pic>
      <p:sp>
        <p:nvSpPr>
          <p:cNvPr id="8" name="Up-Down Arrow 7"/>
          <p:cNvSpPr/>
          <p:nvPr/>
        </p:nvSpPr>
        <p:spPr>
          <a:xfrm>
            <a:off x="4273974" y="2408595"/>
            <a:ext cx="169558" cy="311936"/>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latin typeface="Amazon Ember"/>
            </a:endParaRP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553" y="1890702"/>
            <a:ext cx="319862" cy="319862"/>
          </a:xfrm>
          <a:prstGeom prst="rect">
            <a:avLst/>
          </a:prstGeom>
          <a:ln w="19050">
            <a:solidFill>
              <a:schemeClr val="accent2">
                <a:lumMod val="75000"/>
              </a:schemeClr>
            </a:solidFill>
          </a:ln>
        </p:spPr>
      </p:pic>
      <p:pic>
        <p:nvPicPr>
          <p:cNvPr id="10" name="Picture 2" descr="https://clouda-assets.s3.amazonaws.com/upload/54d0e279d287c266052be653.png?142297560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84817" y="2952114"/>
            <a:ext cx="412385" cy="4123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clouda-assets.s3.amazonaws.com/upload/54d0e279d287c266052be653.png?142297560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77133" y="3474954"/>
            <a:ext cx="412385" cy="412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3-ap-southeast-1.amazonaws.com/image-wp/blog/wp-content/uploads/2016/07/14050733/IoT.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114006" y="3997794"/>
            <a:ext cx="347290" cy="4202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97946" y="2006697"/>
            <a:ext cx="443267" cy="215444"/>
          </a:xfrm>
          <a:prstGeom prst="rect">
            <a:avLst/>
          </a:prstGeom>
          <a:noFill/>
        </p:spPr>
        <p:txBody>
          <a:bodyPr wrap="square" lIns="0" tIns="0" rIns="0" bIns="0" rtlCol="0">
            <a:spAutoFit/>
          </a:bodyPr>
          <a:lstStyle/>
          <a:p>
            <a:endParaRPr lang="en-US" sz="1400" dirty="0">
              <a:latin typeface="Amazon Ember"/>
            </a:endParaRPr>
          </a:p>
        </p:txBody>
      </p:sp>
      <p:sp>
        <p:nvSpPr>
          <p:cNvPr id="14" name="TextBox 13"/>
          <p:cNvSpPr txBox="1"/>
          <p:nvPr/>
        </p:nvSpPr>
        <p:spPr>
          <a:xfrm>
            <a:off x="1556241" y="4151285"/>
            <a:ext cx="605280" cy="153888"/>
          </a:xfrm>
          <a:prstGeom prst="rect">
            <a:avLst/>
          </a:prstGeom>
          <a:noFill/>
        </p:spPr>
        <p:txBody>
          <a:bodyPr wrap="square" lIns="0" tIns="0" rIns="0" bIns="0" rtlCol="0">
            <a:spAutoFit/>
          </a:bodyPr>
          <a:lstStyle/>
          <a:p>
            <a:r>
              <a:rPr lang="en-US" sz="1000" dirty="0">
                <a:latin typeface="Amazon Ember"/>
              </a:rPr>
              <a:t>AWS </a:t>
            </a:r>
            <a:r>
              <a:rPr lang="en-US" sz="1000" dirty="0" err="1">
                <a:latin typeface="Amazon Ember"/>
              </a:rPr>
              <a:t>IoT</a:t>
            </a:r>
            <a:endParaRPr lang="en-US" sz="1000" dirty="0">
              <a:latin typeface="Amazon Ember"/>
            </a:endParaRPr>
          </a:p>
        </p:txBody>
      </p:sp>
      <p:cxnSp>
        <p:nvCxnSpPr>
          <p:cNvPr id="15" name="Straight Connector 14"/>
          <p:cNvCxnSpPr>
            <a:stCxn id="58" idx="3"/>
            <a:endCxn id="44" idx="1"/>
          </p:cNvCxnSpPr>
          <p:nvPr/>
        </p:nvCxnSpPr>
        <p:spPr>
          <a:xfrm>
            <a:off x="2435414" y="2050632"/>
            <a:ext cx="1528566" cy="100531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6" name="Straight Connector 15"/>
          <p:cNvCxnSpPr>
            <a:endCxn id="44" idx="1"/>
          </p:cNvCxnSpPr>
          <p:nvPr/>
        </p:nvCxnSpPr>
        <p:spPr>
          <a:xfrm>
            <a:off x="2461295" y="2619735"/>
            <a:ext cx="1502685" cy="43621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7" name="Straight Connector 16"/>
          <p:cNvCxnSpPr>
            <a:endCxn id="44" idx="1"/>
          </p:cNvCxnSpPr>
          <p:nvPr/>
        </p:nvCxnSpPr>
        <p:spPr>
          <a:xfrm flipV="1">
            <a:off x="2497202" y="3055949"/>
            <a:ext cx="1466779" cy="10235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8" name="Straight Connector 17"/>
          <p:cNvCxnSpPr>
            <a:endCxn id="44" idx="1"/>
          </p:cNvCxnSpPr>
          <p:nvPr/>
        </p:nvCxnSpPr>
        <p:spPr>
          <a:xfrm flipV="1">
            <a:off x="2489518" y="3055949"/>
            <a:ext cx="1474463" cy="62519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9" name="Straight Connector 18"/>
          <p:cNvCxnSpPr>
            <a:endCxn id="44" idx="1"/>
          </p:cNvCxnSpPr>
          <p:nvPr/>
        </p:nvCxnSpPr>
        <p:spPr>
          <a:xfrm flipV="1">
            <a:off x="2461295" y="3055948"/>
            <a:ext cx="1502685" cy="1151970"/>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01440" y="1890701"/>
            <a:ext cx="347944" cy="417534"/>
          </a:xfrm>
          <a:prstGeom prst="rect">
            <a:avLst/>
          </a:prstGeom>
        </p:spPr>
      </p:pic>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39759" y="2564563"/>
            <a:ext cx="309624" cy="340586"/>
          </a:xfrm>
          <a:prstGeom prst="rect">
            <a:avLst/>
          </a:prstGeom>
        </p:spPr>
      </p:pic>
      <p:pic>
        <p:nvPicPr>
          <p:cNvPr id="22" name="Picture 2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938821" y="3107127"/>
            <a:ext cx="351750" cy="422100"/>
          </a:xfrm>
          <a:prstGeom prst="rect">
            <a:avLst/>
          </a:prstGeom>
        </p:spPr>
      </p:pic>
      <p:sp>
        <p:nvSpPr>
          <p:cNvPr id="23" name="TextBox 22"/>
          <p:cNvSpPr txBox="1"/>
          <p:nvPr/>
        </p:nvSpPr>
        <p:spPr>
          <a:xfrm>
            <a:off x="6370801" y="2030014"/>
            <a:ext cx="889767" cy="153888"/>
          </a:xfrm>
          <a:prstGeom prst="rect">
            <a:avLst/>
          </a:prstGeom>
          <a:noFill/>
        </p:spPr>
        <p:txBody>
          <a:bodyPr wrap="square" lIns="0" tIns="0" rIns="0" bIns="0" rtlCol="0">
            <a:spAutoFit/>
          </a:bodyPr>
          <a:lstStyle/>
          <a:p>
            <a:r>
              <a:rPr lang="en-US" sz="1000" dirty="0">
                <a:latin typeface="Amazon Ember"/>
              </a:rPr>
              <a:t>Amazon S3</a:t>
            </a:r>
          </a:p>
        </p:txBody>
      </p:sp>
      <p:sp>
        <p:nvSpPr>
          <p:cNvPr id="24" name="TextBox 23"/>
          <p:cNvSpPr txBox="1"/>
          <p:nvPr/>
        </p:nvSpPr>
        <p:spPr>
          <a:xfrm>
            <a:off x="6370800" y="2657912"/>
            <a:ext cx="1015920" cy="153888"/>
          </a:xfrm>
          <a:prstGeom prst="rect">
            <a:avLst/>
          </a:prstGeom>
          <a:noFill/>
        </p:spPr>
        <p:txBody>
          <a:bodyPr wrap="square" lIns="0" tIns="0" rIns="0" bIns="0" rtlCol="0">
            <a:spAutoFit/>
          </a:bodyPr>
          <a:lstStyle/>
          <a:p>
            <a:r>
              <a:rPr lang="en-US" sz="1000" dirty="0">
                <a:latin typeface="Amazon Ember"/>
              </a:rPr>
              <a:t>Amazon Redshift</a:t>
            </a:r>
          </a:p>
        </p:txBody>
      </p:sp>
      <p:sp>
        <p:nvSpPr>
          <p:cNvPr id="25" name="TextBox 24"/>
          <p:cNvSpPr txBox="1"/>
          <p:nvPr/>
        </p:nvSpPr>
        <p:spPr>
          <a:xfrm>
            <a:off x="6370800" y="3258710"/>
            <a:ext cx="1314695" cy="153888"/>
          </a:xfrm>
          <a:prstGeom prst="rect">
            <a:avLst/>
          </a:prstGeom>
          <a:noFill/>
        </p:spPr>
        <p:txBody>
          <a:bodyPr wrap="square" lIns="0" tIns="0" rIns="0" bIns="0" rtlCol="0">
            <a:spAutoFit/>
          </a:bodyPr>
          <a:lstStyle/>
          <a:p>
            <a:r>
              <a:rPr lang="en-US" sz="1000" dirty="0">
                <a:latin typeface="Amazon Ember"/>
              </a:rPr>
              <a:t>Amazon </a:t>
            </a:r>
            <a:r>
              <a:rPr lang="en-US" sz="1000" dirty="0" err="1">
                <a:latin typeface="Amazon Ember"/>
              </a:rPr>
              <a:t>Elasticsearch</a:t>
            </a:r>
            <a:endParaRPr lang="en-US" sz="1000" dirty="0">
              <a:latin typeface="Amazon Ember"/>
            </a:endParaRPr>
          </a:p>
        </p:txBody>
      </p:sp>
      <p:cxnSp>
        <p:nvCxnSpPr>
          <p:cNvPr id="26" name="Straight Connector 25"/>
          <p:cNvCxnSpPr>
            <a:stCxn id="44" idx="3"/>
          </p:cNvCxnSpPr>
          <p:nvPr/>
        </p:nvCxnSpPr>
        <p:spPr>
          <a:xfrm flipV="1">
            <a:off x="4796671" y="2099469"/>
            <a:ext cx="1104769" cy="95648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a:stCxn id="44" idx="3"/>
          </p:cNvCxnSpPr>
          <p:nvPr/>
        </p:nvCxnSpPr>
        <p:spPr>
          <a:xfrm flipV="1">
            <a:off x="4796671" y="2734856"/>
            <a:ext cx="1143089" cy="321093"/>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8" name="Straight Connector 27"/>
          <p:cNvCxnSpPr>
            <a:stCxn id="44" idx="3"/>
          </p:cNvCxnSpPr>
          <p:nvPr/>
        </p:nvCxnSpPr>
        <p:spPr>
          <a:xfrm>
            <a:off x="4796671" y="3055949"/>
            <a:ext cx="1142151" cy="262229"/>
          </a:xfrm>
          <a:prstGeom prst="line">
            <a:avLst/>
          </a:prstGeom>
          <a:ln/>
        </p:spPr>
        <p:style>
          <a:lnRef idx="1">
            <a:schemeClr val="accent3"/>
          </a:lnRef>
          <a:fillRef idx="0">
            <a:schemeClr val="accent3"/>
          </a:fillRef>
          <a:effectRef idx="0">
            <a:schemeClr val="accent3"/>
          </a:effectRef>
          <a:fontRef idx="minor">
            <a:schemeClr val="tx1"/>
          </a:fontRef>
        </p:style>
      </p:cxnSp>
      <p:pic>
        <p:nvPicPr>
          <p:cNvPr id="29" name="Picture 2" descr="https://www.paraflare.com/wp-content/uploads/2017/01/paraflare-partner-splunk-l.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034056" y="3630107"/>
            <a:ext cx="1454831" cy="66194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a:stCxn id="44" idx="3"/>
          </p:cNvCxnSpPr>
          <p:nvPr/>
        </p:nvCxnSpPr>
        <p:spPr>
          <a:xfrm>
            <a:off x="4796671" y="3055948"/>
            <a:ext cx="1237385" cy="905132"/>
          </a:xfrm>
          <a:prstGeom prst="line">
            <a:avLst/>
          </a:prstGeom>
          <a:ln/>
        </p:spPr>
        <p:style>
          <a:lnRef idx="1">
            <a:schemeClr val="accent3"/>
          </a:lnRef>
          <a:fillRef idx="0">
            <a:schemeClr val="accent3"/>
          </a:fillRef>
          <a:effectRef idx="0">
            <a:schemeClr val="accent3"/>
          </a:effectRef>
          <a:fontRef idx="minor">
            <a:schemeClr val="tx1"/>
          </a:fontRef>
        </p:style>
      </p:cxnSp>
      <p:pic>
        <p:nvPicPr>
          <p:cNvPr id="31" name="Picture 3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1497836">
            <a:off x="7568456" y="3513335"/>
            <a:ext cx="826077" cy="826077"/>
          </a:xfrm>
          <a:prstGeom prst="rect">
            <a:avLst/>
          </a:prstGeom>
        </p:spPr>
      </p:pic>
      <p:pic>
        <p:nvPicPr>
          <p:cNvPr id="32" name="Picture 31"/>
          <p:cNvPicPr>
            <a:picLocks noChangeAspect="1"/>
          </p:cNvPicPr>
          <p:nvPr/>
        </p:nvPicPr>
        <p:blipFill>
          <a:blip r:embed="rId12"/>
          <a:stretch>
            <a:fillRect/>
          </a:stretch>
        </p:blipFill>
        <p:spPr>
          <a:xfrm>
            <a:off x="2123505" y="2393065"/>
            <a:ext cx="318046" cy="388548"/>
          </a:xfrm>
          <a:prstGeom prst="rect">
            <a:avLst/>
          </a:prstGeom>
        </p:spPr>
      </p:pic>
      <p:sp>
        <p:nvSpPr>
          <p:cNvPr id="33" name="TextBox 32">
            <a:extLst>
              <a:ext uri="{FF2B5EF4-FFF2-40B4-BE49-F238E27FC236}">
                <a16:creationId xmlns:a16="http://schemas.microsoft.com/office/drawing/2014/main" id="{A650D56F-EDCF-499F-BB58-9ED61EDBCE61}"/>
              </a:ext>
            </a:extLst>
          </p:cNvPr>
          <p:cNvSpPr txBox="1"/>
          <p:nvPr/>
        </p:nvSpPr>
        <p:spPr>
          <a:xfrm>
            <a:off x="742041" y="1968700"/>
            <a:ext cx="1371965" cy="153888"/>
          </a:xfrm>
          <a:prstGeom prst="rect">
            <a:avLst/>
          </a:prstGeom>
          <a:noFill/>
        </p:spPr>
        <p:txBody>
          <a:bodyPr wrap="square" lIns="0" tIns="0" rIns="0" bIns="0" rtlCol="0">
            <a:spAutoFit/>
          </a:bodyPr>
          <a:lstStyle/>
          <a:p>
            <a:r>
              <a:rPr lang="en-US" sz="1000" dirty="0">
                <a:latin typeface="Amazon Ember"/>
              </a:rPr>
              <a:t>Amazon Kinesis Agent</a:t>
            </a:r>
          </a:p>
        </p:txBody>
      </p:sp>
      <p:sp>
        <p:nvSpPr>
          <p:cNvPr id="34" name="TextBox 33">
            <a:extLst>
              <a:ext uri="{FF2B5EF4-FFF2-40B4-BE49-F238E27FC236}">
                <a16:creationId xmlns:a16="http://schemas.microsoft.com/office/drawing/2014/main" id="{C1391F41-3800-4BB4-AE67-DB76CCE20CA4}"/>
              </a:ext>
            </a:extLst>
          </p:cNvPr>
          <p:cNvSpPr txBox="1"/>
          <p:nvPr/>
        </p:nvSpPr>
        <p:spPr>
          <a:xfrm>
            <a:off x="692944" y="2564563"/>
            <a:ext cx="1421061" cy="153888"/>
          </a:xfrm>
          <a:prstGeom prst="rect">
            <a:avLst/>
          </a:prstGeom>
          <a:noFill/>
        </p:spPr>
        <p:txBody>
          <a:bodyPr wrap="square" lIns="0" tIns="0" rIns="0" bIns="0" rtlCol="0">
            <a:spAutoFit/>
          </a:bodyPr>
          <a:lstStyle/>
          <a:p>
            <a:r>
              <a:rPr lang="en-US" sz="1000" dirty="0">
                <a:latin typeface="Amazon Ember"/>
              </a:rPr>
              <a:t>Amazon Kinesis Streams</a:t>
            </a:r>
          </a:p>
        </p:txBody>
      </p:sp>
      <p:sp>
        <p:nvSpPr>
          <p:cNvPr id="35" name="TextBox 34">
            <a:extLst>
              <a:ext uri="{FF2B5EF4-FFF2-40B4-BE49-F238E27FC236}">
                <a16:creationId xmlns:a16="http://schemas.microsoft.com/office/drawing/2014/main" id="{0B9B7DF7-1CF6-4B33-93D3-25DDD0F249EF}"/>
              </a:ext>
            </a:extLst>
          </p:cNvPr>
          <p:cNvSpPr txBox="1"/>
          <p:nvPr/>
        </p:nvSpPr>
        <p:spPr>
          <a:xfrm>
            <a:off x="514679" y="3098282"/>
            <a:ext cx="1562454" cy="153888"/>
          </a:xfrm>
          <a:prstGeom prst="rect">
            <a:avLst/>
          </a:prstGeom>
          <a:noFill/>
        </p:spPr>
        <p:txBody>
          <a:bodyPr wrap="square" lIns="0" tIns="0" rIns="0" bIns="0" rtlCol="0">
            <a:spAutoFit/>
          </a:bodyPr>
          <a:lstStyle/>
          <a:p>
            <a:r>
              <a:rPr lang="en-US" sz="1000" dirty="0">
                <a:latin typeface="Amazon Ember"/>
              </a:rPr>
              <a:t>Amazon CloudWatch Logs</a:t>
            </a:r>
          </a:p>
        </p:txBody>
      </p:sp>
      <p:sp>
        <p:nvSpPr>
          <p:cNvPr id="36" name="TextBox 35">
            <a:extLst>
              <a:ext uri="{FF2B5EF4-FFF2-40B4-BE49-F238E27FC236}">
                <a16:creationId xmlns:a16="http://schemas.microsoft.com/office/drawing/2014/main" id="{55639562-FFEF-4682-A391-C7093DD424D8}"/>
              </a:ext>
            </a:extLst>
          </p:cNvPr>
          <p:cNvSpPr txBox="1"/>
          <p:nvPr/>
        </p:nvSpPr>
        <p:spPr>
          <a:xfrm>
            <a:off x="514678" y="3593171"/>
            <a:ext cx="1646843" cy="153888"/>
          </a:xfrm>
          <a:prstGeom prst="rect">
            <a:avLst/>
          </a:prstGeom>
          <a:noFill/>
        </p:spPr>
        <p:txBody>
          <a:bodyPr wrap="square" lIns="0" tIns="0" rIns="0" bIns="0" rtlCol="0">
            <a:spAutoFit/>
          </a:bodyPr>
          <a:lstStyle/>
          <a:p>
            <a:r>
              <a:rPr lang="en-US" sz="1000" dirty="0">
                <a:latin typeface="Amazon Ember"/>
              </a:rPr>
              <a:t>Amazon CloudWatch Events</a:t>
            </a:r>
          </a:p>
        </p:txBody>
      </p:sp>
      <p:grpSp>
        <p:nvGrpSpPr>
          <p:cNvPr id="37" name="Group 36">
            <a:extLst>
              <a:ext uri="{FF2B5EF4-FFF2-40B4-BE49-F238E27FC236}">
                <a16:creationId xmlns:a16="http://schemas.microsoft.com/office/drawing/2014/main" id="{C0F266A4-A3BF-44A6-BCB0-4FB39619B684}"/>
              </a:ext>
            </a:extLst>
          </p:cNvPr>
          <p:cNvGrpSpPr/>
          <p:nvPr/>
        </p:nvGrpSpPr>
        <p:grpSpPr>
          <a:xfrm>
            <a:off x="989971" y="946426"/>
            <a:ext cx="6979571" cy="535104"/>
            <a:chOff x="748145" y="932147"/>
            <a:chExt cx="6979571" cy="535104"/>
          </a:xfrm>
        </p:grpSpPr>
        <p:grpSp>
          <p:nvGrpSpPr>
            <p:cNvPr id="38" name="Group 37">
              <a:extLst>
                <a:ext uri="{FF2B5EF4-FFF2-40B4-BE49-F238E27FC236}">
                  <a16:creationId xmlns:a16="http://schemas.microsoft.com/office/drawing/2014/main" id="{5085B025-567A-45DD-961B-49B24EDB0A23}"/>
                </a:ext>
              </a:extLst>
            </p:cNvPr>
            <p:cNvGrpSpPr/>
            <p:nvPr/>
          </p:nvGrpSpPr>
          <p:grpSpPr>
            <a:xfrm>
              <a:off x="1584968" y="932147"/>
              <a:ext cx="820541" cy="535104"/>
              <a:chOff x="4405" y="433179"/>
              <a:chExt cx="1223069" cy="733841"/>
            </a:xfrm>
          </p:grpSpPr>
          <p:sp>
            <p:nvSpPr>
              <p:cNvPr id="57" name="Rounded Rectangle 9">
                <a:extLst>
                  <a:ext uri="{FF2B5EF4-FFF2-40B4-BE49-F238E27FC236}">
                    <a16:creationId xmlns:a16="http://schemas.microsoft.com/office/drawing/2014/main" id="{C94D5D93-3F02-4D0B-A40E-A470E403BBD9}"/>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8" name="Rounded Rectangle 4">
                <a:extLst>
                  <a:ext uri="{FF2B5EF4-FFF2-40B4-BE49-F238E27FC236}">
                    <a16:creationId xmlns:a16="http://schemas.microsoft.com/office/drawing/2014/main" id="{CB7D781D-E50D-42F3-89C4-1D5FCA6AE11B}"/>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Ingest</a:t>
                </a:r>
              </a:p>
            </p:txBody>
          </p:sp>
        </p:grpSp>
        <p:grpSp>
          <p:nvGrpSpPr>
            <p:cNvPr id="39" name="Group 38">
              <a:extLst>
                <a:ext uri="{FF2B5EF4-FFF2-40B4-BE49-F238E27FC236}">
                  <a16:creationId xmlns:a16="http://schemas.microsoft.com/office/drawing/2014/main" id="{DFC3C489-C39C-4318-80E1-A1DF3A0D96EA}"/>
                </a:ext>
              </a:extLst>
            </p:cNvPr>
            <p:cNvGrpSpPr/>
            <p:nvPr/>
          </p:nvGrpSpPr>
          <p:grpSpPr>
            <a:xfrm>
              <a:off x="748145" y="1048039"/>
              <a:ext cx="582821" cy="303321"/>
              <a:chOff x="1349781" y="648439"/>
              <a:chExt cx="259290" cy="303321"/>
            </a:xfrm>
          </p:grpSpPr>
          <p:sp>
            <p:nvSpPr>
              <p:cNvPr id="55" name="Right Arrow 21">
                <a:extLst>
                  <a:ext uri="{FF2B5EF4-FFF2-40B4-BE49-F238E27FC236}">
                    <a16:creationId xmlns:a16="http://schemas.microsoft.com/office/drawing/2014/main" id="{593B5D35-6257-428B-8D03-84DB5D5C2C1C}"/>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6" name="Right Arrow 4">
                <a:extLst>
                  <a:ext uri="{FF2B5EF4-FFF2-40B4-BE49-F238E27FC236}">
                    <a16:creationId xmlns:a16="http://schemas.microsoft.com/office/drawing/2014/main" id="{4729FBAF-777B-48B0-8ADE-390E22E37437}"/>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0" name="Group 39">
              <a:extLst>
                <a:ext uri="{FF2B5EF4-FFF2-40B4-BE49-F238E27FC236}">
                  <a16:creationId xmlns:a16="http://schemas.microsoft.com/office/drawing/2014/main" id="{92836F34-C558-482B-A106-E374BC4CA219}"/>
                </a:ext>
              </a:extLst>
            </p:cNvPr>
            <p:cNvGrpSpPr/>
            <p:nvPr/>
          </p:nvGrpSpPr>
          <p:grpSpPr>
            <a:xfrm>
              <a:off x="3496336" y="932147"/>
              <a:ext cx="1227511" cy="535104"/>
              <a:chOff x="4405" y="433179"/>
              <a:chExt cx="1223069" cy="733841"/>
            </a:xfrm>
          </p:grpSpPr>
          <p:sp>
            <p:nvSpPr>
              <p:cNvPr id="53" name="Rounded Rectangle 24">
                <a:extLst>
                  <a:ext uri="{FF2B5EF4-FFF2-40B4-BE49-F238E27FC236}">
                    <a16:creationId xmlns:a16="http://schemas.microsoft.com/office/drawing/2014/main" id="{944B82D6-FEDB-4A8C-88BA-47DD54D841A1}"/>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4" name="Rounded Rectangle 4">
                <a:extLst>
                  <a:ext uri="{FF2B5EF4-FFF2-40B4-BE49-F238E27FC236}">
                    <a16:creationId xmlns:a16="http://schemas.microsoft.com/office/drawing/2014/main" id="{8A4F7A17-84CC-460A-AD75-9B099A7F8AE8}"/>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Transform</a:t>
                </a:r>
              </a:p>
            </p:txBody>
          </p:sp>
        </p:grpSp>
        <p:grpSp>
          <p:nvGrpSpPr>
            <p:cNvPr id="41" name="Group 40">
              <a:extLst>
                <a:ext uri="{FF2B5EF4-FFF2-40B4-BE49-F238E27FC236}">
                  <a16:creationId xmlns:a16="http://schemas.microsoft.com/office/drawing/2014/main" id="{988A9B60-20B6-43EA-85D5-06201FD3BACF}"/>
                </a:ext>
              </a:extLst>
            </p:cNvPr>
            <p:cNvGrpSpPr/>
            <p:nvPr/>
          </p:nvGrpSpPr>
          <p:grpSpPr>
            <a:xfrm>
              <a:off x="5814674" y="932147"/>
              <a:ext cx="1076220" cy="535104"/>
              <a:chOff x="4405" y="433179"/>
              <a:chExt cx="1223069" cy="733841"/>
            </a:xfrm>
          </p:grpSpPr>
          <p:sp>
            <p:nvSpPr>
              <p:cNvPr id="51" name="Rounded Rectangle 27">
                <a:extLst>
                  <a:ext uri="{FF2B5EF4-FFF2-40B4-BE49-F238E27FC236}">
                    <a16:creationId xmlns:a16="http://schemas.microsoft.com/office/drawing/2014/main" id="{E56A5293-7B41-42BB-9AE1-5A8AADC0D306}"/>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2" name="Rounded Rectangle 4">
                <a:extLst>
                  <a:ext uri="{FF2B5EF4-FFF2-40B4-BE49-F238E27FC236}">
                    <a16:creationId xmlns:a16="http://schemas.microsoft.com/office/drawing/2014/main" id="{FDEAC225-D48E-45E2-A741-74F257A8EF65}"/>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Deliver</a:t>
                </a:r>
              </a:p>
            </p:txBody>
          </p:sp>
        </p:grpSp>
        <p:grpSp>
          <p:nvGrpSpPr>
            <p:cNvPr id="42" name="Group 41">
              <a:extLst>
                <a:ext uri="{FF2B5EF4-FFF2-40B4-BE49-F238E27FC236}">
                  <a16:creationId xmlns:a16="http://schemas.microsoft.com/office/drawing/2014/main" id="{5E523CCE-737A-4A6C-B749-BA0C3A0714FD}"/>
                </a:ext>
              </a:extLst>
            </p:cNvPr>
            <p:cNvGrpSpPr/>
            <p:nvPr/>
          </p:nvGrpSpPr>
          <p:grpSpPr>
            <a:xfrm>
              <a:off x="2659512" y="1048039"/>
              <a:ext cx="582821" cy="303321"/>
              <a:chOff x="1349781" y="648439"/>
              <a:chExt cx="259290" cy="303321"/>
            </a:xfrm>
          </p:grpSpPr>
          <p:sp>
            <p:nvSpPr>
              <p:cNvPr id="49" name="Right Arrow 30">
                <a:extLst>
                  <a:ext uri="{FF2B5EF4-FFF2-40B4-BE49-F238E27FC236}">
                    <a16:creationId xmlns:a16="http://schemas.microsoft.com/office/drawing/2014/main" id="{58978CB1-6297-442D-888A-5AF4D3DC21E8}"/>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0" name="Right Arrow 4">
                <a:extLst>
                  <a:ext uri="{FF2B5EF4-FFF2-40B4-BE49-F238E27FC236}">
                    <a16:creationId xmlns:a16="http://schemas.microsoft.com/office/drawing/2014/main" id="{49CDF350-B2A2-415F-9AF6-C655E466CEBA}"/>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3" name="Group 42">
              <a:extLst>
                <a:ext uri="{FF2B5EF4-FFF2-40B4-BE49-F238E27FC236}">
                  <a16:creationId xmlns:a16="http://schemas.microsoft.com/office/drawing/2014/main" id="{9EAD2FFA-C88A-43A5-BFC3-E22563604BF2}"/>
                </a:ext>
              </a:extLst>
            </p:cNvPr>
            <p:cNvGrpSpPr/>
            <p:nvPr/>
          </p:nvGrpSpPr>
          <p:grpSpPr>
            <a:xfrm>
              <a:off x="4977850" y="1048039"/>
              <a:ext cx="582821" cy="303321"/>
              <a:chOff x="1349781" y="648439"/>
              <a:chExt cx="259290" cy="303321"/>
            </a:xfrm>
          </p:grpSpPr>
          <p:sp>
            <p:nvSpPr>
              <p:cNvPr id="47" name="Right Arrow 33">
                <a:extLst>
                  <a:ext uri="{FF2B5EF4-FFF2-40B4-BE49-F238E27FC236}">
                    <a16:creationId xmlns:a16="http://schemas.microsoft.com/office/drawing/2014/main" id="{049F5B89-5DC0-415B-A784-4C1C749CB0CE}"/>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48" name="Right Arrow 4">
                <a:extLst>
                  <a:ext uri="{FF2B5EF4-FFF2-40B4-BE49-F238E27FC236}">
                    <a16:creationId xmlns:a16="http://schemas.microsoft.com/office/drawing/2014/main" id="{CFFC6F68-1315-4AF2-AF67-1BA84E00AC1B}"/>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4" name="Group 43">
              <a:extLst>
                <a:ext uri="{FF2B5EF4-FFF2-40B4-BE49-F238E27FC236}">
                  <a16:creationId xmlns:a16="http://schemas.microsoft.com/office/drawing/2014/main" id="{71358248-FDC2-48F8-95D8-813DDBBE5C85}"/>
                </a:ext>
              </a:extLst>
            </p:cNvPr>
            <p:cNvGrpSpPr/>
            <p:nvPr/>
          </p:nvGrpSpPr>
          <p:grpSpPr>
            <a:xfrm>
              <a:off x="7144895" y="1048039"/>
              <a:ext cx="582821" cy="303321"/>
              <a:chOff x="1349781" y="648439"/>
              <a:chExt cx="259290" cy="303321"/>
            </a:xfrm>
          </p:grpSpPr>
          <p:sp>
            <p:nvSpPr>
              <p:cNvPr id="45" name="Right Arrow 36">
                <a:extLst>
                  <a:ext uri="{FF2B5EF4-FFF2-40B4-BE49-F238E27FC236}">
                    <a16:creationId xmlns:a16="http://schemas.microsoft.com/office/drawing/2014/main" id="{4892A647-E396-4C69-9AE9-8EE78554D068}"/>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46" name="Right Arrow 4">
                <a:extLst>
                  <a:ext uri="{FF2B5EF4-FFF2-40B4-BE49-F238E27FC236}">
                    <a16:creationId xmlns:a16="http://schemas.microsoft.com/office/drawing/2014/main" id="{8450B99C-29F4-48C6-8796-CEC3F75D14E5}"/>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sp>
        <p:nvSpPr>
          <p:cNvPr id="59" name="TextBox 58"/>
          <p:cNvSpPr txBox="1"/>
          <p:nvPr/>
        </p:nvSpPr>
        <p:spPr>
          <a:xfrm>
            <a:off x="1092631" y="4765729"/>
            <a:ext cx="65" cy="369332"/>
          </a:xfrm>
          <a:prstGeom prst="rect">
            <a:avLst/>
          </a:prstGeom>
          <a:noFill/>
        </p:spPr>
        <p:txBody>
          <a:bodyPr wrap="none" lIns="0" tIns="0" rIns="0" bIns="0" rtlCol="0">
            <a:spAutoFit/>
          </a:bodyPr>
          <a:lstStyle/>
          <a:p>
            <a:endParaRPr lang="en-US" sz="2400" dirty="0"/>
          </a:p>
        </p:txBody>
      </p:sp>
    </p:spTree>
    <p:extLst>
      <p:ext uri="{BB962C8B-B14F-4D97-AF65-F5344CB8AC3E}">
        <p14:creationId xmlns:p14="http://schemas.microsoft.com/office/powerpoint/2010/main" val="4496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34" y="0"/>
            <a:ext cx="9246639" cy="5202739"/>
          </a:xfrm>
          <a:prstGeom prst="rect">
            <a:avLst/>
          </a:prstGeom>
        </p:spPr>
      </p:pic>
      <p:sp>
        <p:nvSpPr>
          <p:cNvPr id="3" name="Title 2"/>
          <p:cNvSpPr>
            <a:spLocks noGrp="1"/>
          </p:cNvSpPr>
          <p:nvPr>
            <p:ph type="title"/>
          </p:nvPr>
        </p:nvSpPr>
        <p:spPr/>
        <p:txBody>
          <a:bodyPr/>
          <a:lstStyle/>
          <a:p>
            <a:r>
              <a:rPr lang="en-US" dirty="0"/>
              <a:t>Serverless and Scalable</a:t>
            </a:r>
          </a:p>
        </p:txBody>
      </p:sp>
      <p:sp>
        <p:nvSpPr>
          <p:cNvPr id="4" name="Subtitle 3"/>
          <p:cNvSpPr>
            <a:spLocks noGrp="1"/>
          </p:cNvSpPr>
          <p:nvPr>
            <p:ph type="subTitle" idx="12"/>
          </p:nvPr>
        </p:nvSpPr>
        <p:spPr/>
        <p:txBody>
          <a:bodyPr/>
          <a:lstStyle/>
          <a:p>
            <a:endParaRPr lang="en-US"/>
          </a:p>
        </p:txBody>
      </p:sp>
      <p:sp>
        <p:nvSpPr>
          <p:cNvPr id="6" name="Content Placeholder 2"/>
          <p:cNvSpPr>
            <a:spLocks noGrp="1"/>
          </p:cNvSpPr>
          <p:nvPr>
            <p:ph idx="4294967295"/>
          </p:nvPr>
        </p:nvSpPr>
        <p:spPr>
          <a:xfrm>
            <a:off x="921327" y="3271838"/>
            <a:ext cx="6558973" cy="1687512"/>
          </a:xfrm>
          <a:prstGeom prst="rect">
            <a:avLst/>
          </a:prstGeom>
        </p:spPr>
        <p:txBody>
          <a:bodyPr/>
          <a:lstStyle/>
          <a:p>
            <a:pPr marL="171450" indent="-171450">
              <a:buFont typeface="Arial" panose="020B0604020202020204" pitchFamily="34" charset="0"/>
              <a:buChar char="•"/>
            </a:pPr>
            <a:r>
              <a:rPr lang="en-US" sz="1400" dirty="0"/>
              <a:t>Supports balancing events to indexing tier directly</a:t>
            </a:r>
          </a:p>
          <a:p>
            <a:pPr marL="171450" indent="-171450">
              <a:buFont typeface="Arial" panose="020B0604020202020204" pitchFamily="34" charset="0"/>
              <a:buChar char="•"/>
            </a:pPr>
            <a:r>
              <a:rPr lang="en-US" sz="1400" dirty="0"/>
              <a:t>Supports </a:t>
            </a:r>
            <a:r>
              <a:rPr lang="en-US" sz="1400" dirty="0" err="1"/>
              <a:t>Splunk</a:t>
            </a:r>
            <a:r>
              <a:rPr lang="en-US" sz="1400" dirty="0"/>
              <a:t> Cloud and </a:t>
            </a:r>
            <a:r>
              <a:rPr lang="en-US" sz="1400" dirty="0" err="1"/>
              <a:t>Splunk</a:t>
            </a:r>
            <a:r>
              <a:rPr lang="en-US" sz="1400" dirty="0"/>
              <a:t> Enterprise</a:t>
            </a:r>
          </a:p>
          <a:p>
            <a:pPr marL="171450" indent="-171450">
              <a:buFont typeface="Arial" panose="020B0604020202020204" pitchFamily="34" charset="0"/>
              <a:buChar char="•"/>
            </a:pPr>
            <a:r>
              <a:rPr lang="en-US" sz="1400" dirty="0"/>
              <a:t>Leverages HTTP Event Collector’s indexer acknowledgement</a:t>
            </a:r>
          </a:p>
          <a:p>
            <a:pPr lvl="1"/>
            <a:r>
              <a:rPr lang="en-US" sz="1200" dirty="0">
                <a:solidFill>
                  <a:schemeClr val="tx1"/>
                </a:solidFill>
              </a:rPr>
              <a:t>Makes sure events are written to disk on </a:t>
            </a:r>
            <a:r>
              <a:rPr lang="en-US" sz="1200" dirty="0" err="1">
                <a:solidFill>
                  <a:schemeClr val="tx1"/>
                </a:solidFill>
              </a:rPr>
              <a:t>Splunk’s</a:t>
            </a:r>
            <a:r>
              <a:rPr lang="en-US" sz="1200" dirty="0">
                <a:solidFill>
                  <a:schemeClr val="tx1"/>
                </a:solidFill>
              </a:rPr>
              <a:t> side</a:t>
            </a:r>
          </a:p>
          <a:p>
            <a:pPr lvl="1"/>
            <a:r>
              <a:rPr lang="en-US" sz="1200" dirty="0">
                <a:solidFill>
                  <a:schemeClr val="tx1"/>
                </a:solidFill>
              </a:rPr>
              <a:t>Un-acknowledged events are resent</a:t>
            </a:r>
          </a:p>
          <a:p>
            <a:pPr lvl="1"/>
            <a:endParaRPr lang="en-US" sz="1000" dirty="0">
              <a:solidFill>
                <a:schemeClr val="tx1"/>
              </a:solidFill>
            </a:endParaRPr>
          </a:p>
        </p:txBody>
      </p:sp>
    </p:spTree>
    <p:extLst>
      <p:ext uri="{BB962C8B-B14F-4D97-AF65-F5344CB8AC3E}">
        <p14:creationId xmlns:p14="http://schemas.microsoft.com/office/powerpoint/2010/main" val="177152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25722"/>
            <a:ext cx="7837077" cy="4409632"/>
          </a:xfrm>
          <a:prstGeom prst="rect">
            <a:avLst/>
          </a:prstGeom>
        </p:spPr>
      </p:pic>
      <p:sp>
        <p:nvSpPr>
          <p:cNvPr id="3" name="Title 2"/>
          <p:cNvSpPr>
            <a:spLocks noGrp="1"/>
          </p:cNvSpPr>
          <p:nvPr>
            <p:ph type="title"/>
          </p:nvPr>
        </p:nvSpPr>
        <p:spPr/>
        <p:txBody>
          <a:bodyPr/>
          <a:lstStyle/>
          <a:p>
            <a:r>
              <a:rPr lang="en-US" dirty="0"/>
              <a:t>Greater Reliability</a:t>
            </a:r>
          </a:p>
        </p:txBody>
      </p:sp>
      <p:sp>
        <p:nvSpPr>
          <p:cNvPr id="4" name="Subtitle 3"/>
          <p:cNvSpPr>
            <a:spLocks noGrp="1"/>
          </p:cNvSpPr>
          <p:nvPr>
            <p:ph type="subTitle" idx="12"/>
          </p:nvPr>
        </p:nvSpPr>
        <p:spPr/>
        <p:txBody>
          <a:bodyPr/>
          <a:lstStyle/>
          <a:p>
            <a:r>
              <a:rPr lang="en-US" dirty="0"/>
              <a:t>Hybrid push / pull</a:t>
            </a:r>
          </a:p>
        </p:txBody>
      </p:sp>
      <p:sp>
        <p:nvSpPr>
          <p:cNvPr id="6" name="Content Placeholder 4"/>
          <p:cNvSpPr>
            <a:spLocks noGrp="1"/>
          </p:cNvSpPr>
          <p:nvPr>
            <p:ph idx="4294967295"/>
          </p:nvPr>
        </p:nvSpPr>
        <p:spPr>
          <a:xfrm>
            <a:off x="595745" y="3692240"/>
            <a:ext cx="7994073" cy="982136"/>
          </a:xfrm>
        </p:spPr>
        <p:txBody>
          <a:bodyPr>
            <a:noAutofit/>
          </a:bodyPr>
          <a:lstStyle/>
          <a:p>
            <a:pPr marL="342900" indent="-342900">
              <a:buFont typeface="Arial" panose="020B0604020202020204" pitchFamily="34" charset="0"/>
              <a:buChar char="•"/>
            </a:pPr>
            <a:r>
              <a:rPr lang="en-US" sz="1100" dirty="0"/>
              <a:t>Supports delivery acknowledgment. Un-acknowledged events can be persisted to Amazon S3 and re-ingested via alternative delivery mechanism. </a:t>
            </a:r>
          </a:p>
          <a:p>
            <a:pPr marL="342900" indent="-342900">
              <a:buFont typeface="Arial" panose="020B0604020202020204" pitchFamily="34" charset="0"/>
              <a:buChar char="•"/>
            </a:pPr>
            <a:r>
              <a:rPr lang="en-US" sz="1100" dirty="0"/>
              <a:t>Un-delivered and un-acknowledged events can be ingested from Amazon S3 bucket using poll based mechanism (Splunk add-on for AWS)</a:t>
            </a:r>
          </a:p>
          <a:p>
            <a:pPr marL="342900" indent="-342900">
              <a:buFont typeface="Arial" panose="020B0604020202020204" pitchFamily="34" charset="0"/>
              <a:buChar char="•"/>
            </a:pPr>
            <a:r>
              <a:rPr lang="en-US" sz="1100" dirty="0"/>
              <a:t>Hybrid push/pull: backup route less prone for same bottleneck  </a:t>
            </a:r>
          </a:p>
        </p:txBody>
      </p:sp>
    </p:spTree>
    <p:extLst>
      <p:ext uri="{BB962C8B-B14F-4D97-AF65-F5344CB8AC3E}">
        <p14:creationId xmlns:p14="http://schemas.microsoft.com/office/powerpoint/2010/main" val="182396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3462" y="881452"/>
            <a:ext cx="3066132"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1: Service to Kinesis Stream</a:t>
            </a:r>
          </a:p>
        </p:txBody>
      </p:sp>
      <p:sp>
        <p:nvSpPr>
          <p:cNvPr id="6" name="Rectangle 5"/>
          <p:cNvSpPr/>
          <p:nvPr/>
        </p:nvSpPr>
        <p:spPr>
          <a:xfrm>
            <a:off x="3719593" y="881451"/>
            <a:ext cx="1821051"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2 : Kinesis Stream to Firehose</a:t>
            </a:r>
          </a:p>
        </p:txBody>
      </p:sp>
      <p:sp>
        <p:nvSpPr>
          <p:cNvPr id="7" name="Rectangle 6"/>
          <p:cNvSpPr/>
          <p:nvPr/>
        </p:nvSpPr>
        <p:spPr>
          <a:xfrm>
            <a:off x="5540644" y="881450"/>
            <a:ext cx="2949894"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3 : Setup Splunk HEC</a:t>
            </a: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Tree>
    <p:extLst>
      <p:ext uri="{BB962C8B-B14F-4D97-AF65-F5344CB8AC3E}">
        <p14:creationId xmlns:p14="http://schemas.microsoft.com/office/powerpoint/2010/main" val="83167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3462" y="881452"/>
            <a:ext cx="3622622"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1 : Service to Kinesis Stream via CloudWatch Logs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9" name="Oval 8"/>
          <p:cNvSpPr/>
          <p:nvPr/>
        </p:nvSpPr>
        <p:spPr>
          <a:xfrm>
            <a:off x="4082101" y="2416760"/>
            <a:ext cx="565688" cy="56568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8" name="Rectangle 7"/>
          <p:cNvSpPr/>
          <p:nvPr/>
        </p:nvSpPr>
        <p:spPr>
          <a:xfrm>
            <a:off x="4276083" y="881452"/>
            <a:ext cx="4214455"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dirty="0">
                <a:solidFill>
                  <a:schemeClr val="bg1"/>
                </a:solidFill>
              </a:rPr>
              <a:t>Start by sending services to CloudWatch Log Group</a:t>
            </a:r>
          </a:p>
          <a:p>
            <a:pPr marL="285750" indent="-285750">
              <a:buFont typeface="Arial" charset="0"/>
              <a:buChar char="•"/>
            </a:pPr>
            <a:r>
              <a:rPr lang="en-US" dirty="0">
                <a:solidFill>
                  <a:schemeClr val="bg1"/>
                </a:solidFill>
              </a:rPr>
              <a:t>Create Subscription filter for Kinesis</a:t>
            </a:r>
          </a:p>
          <a:p>
            <a:pPr marL="285750" indent="-285750">
              <a:buFont typeface="Arial" charset="0"/>
              <a:buChar char="•"/>
            </a:pPr>
            <a:r>
              <a:rPr lang="en-US" dirty="0">
                <a:solidFill>
                  <a:schemeClr val="bg1"/>
                </a:solidFill>
              </a:rPr>
              <a:t>Create IAM role (</a:t>
            </a:r>
            <a:r>
              <a:rPr lang="en-US" dirty="0" err="1">
                <a:solidFill>
                  <a:schemeClr val="bg1"/>
                </a:solidFill>
              </a:rPr>
              <a:t>CWLtoKinesisRole</a:t>
            </a:r>
            <a:r>
              <a:rPr lang="en-US" dirty="0">
                <a:solidFill>
                  <a:schemeClr val="bg1"/>
                </a:solidFill>
              </a:rPr>
              <a:t>) with a trust policy (</a:t>
            </a:r>
            <a:r>
              <a:rPr lang="en-US" dirty="0" err="1">
                <a:solidFill>
                  <a:schemeClr val="bg1"/>
                </a:solidFill>
              </a:rPr>
              <a:t>TrustPolicyforCWL.json</a:t>
            </a:r>
            <a:r>
              <a:rPr lang="en-US" dirty="0">
                <a:solidFill>
                  <a:schemeClr val="bg1"/>
                </a:solidFill>
              </a:rPr>
              <a:t>) and permissions (</a:t>
            </a:r>
            <a:r>
              <a:rPr lang="en-US" dirty="0" err="1">
                <a:solidFill>
                  <a:schemeClr val="bg1"/>
                </a:solidFill>
              </a:rPr>
              <a:t>PermissionsForCWL.json</a:t>
            </a:r>
            <a:r>
              <a:rPr lang="en-US" dirty="0">
                <a:solidFill>
                  <a:schemeClr val="bg1"/>
                </a:solidFill>
              </a:rPr>
              <a:t>) that will grant CloudWatch Logs permission to put data into your Kinesis Stream</a:t>
            </a:r>
            <a:br>
              <a:rPr lang="en-US" dirty="0">
                <a:solidFill>
                  <a:schemeClr val="bg1"/>
                </a:solidFill>
              </a:rPr>
            </a:br>
            <a:r>
              <a:rPr lang="en-US" dirty="0">
                <a:solidFill>
                  <a:schemeClr val="bg1"/>
                </a:solidFill>
                <a:hlinkClick r:id="rId3"/>
              </a:rPr>
              <a:t>http://docs.aws.amazon.com/AmazonCloudWatch/latest/logs//cwl-ug.pdf#SubscriptionFilters</a:t>
            </a:r>
            <a:r>
              <a:rPr lang="en-US" dirty="0">
                <a:solidFill>
                  <a:schemeClr val="bg1"/>
                </a:solidFill>
              </a:rPr>
              <a:t> </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p:txBody>
      </p:sp>
    </p:spTree>
    <p:extLst>
      <p:ext uri="{BB962C8B-B14F-4D97-AF65-F5344CB8AC3E}">
        <p14:creationId xmlns:p14="http://schemas.microsoft.com/office/powerpoint/2010/main" val="210550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7626</TotalTime>
  <Words>1930</Words>
  <Application>Microsoft Macintosh PowerPoint</Application>
  <PresentationFormat>On-screen Show (16:9)</PresentationFormat>
  <Paragraphs>385</Paragraphs>
  <Slides>42</Slides>
  <Notes>15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ＭＳ Ｐゴシック</vt:lpstr>
      <vt:lpstr>.LucidaGrandeUI</vt:lpstr>
      <vt:lpstr>Amazon Ember</vt:lpstr>
      <vt:lpstr>Arial</vt:lpstr>
      <vt:lpstr>Calibri</vt:lpstr>
      <vt:lpstr>Lucida Grande</vt:lpstr>
      <vt:lpstr>Mangal</vt:lpstr>
      <vt:lpstr>Splunk2017</vt:lpstr>
      <vt:lpstr>Cooking with AWS and Splunk</vt:lpstr>
      <vt:lpstr>Kinesis Firehose Overview Steps</vt:lpstr>
      <vt:lpstr>Prerequisites for Splunk and AWS </vt:lpstr>
      <vt:lpstr>Kinesis Firehose Architecture Overview</vt:lpstr>
      <vt:lpstr>Kinesis Firehose With Splunk Delivery </vt:lpstr>
      <vt:lpstr>Serverless and Scalable</vt:lpstr>
      <vt:lpstr>Greater Reliability</vt:lpstr>
      <vt:lpstr>Steps for setting up Kinesis</vt:lpstr>
      <vt:lpstr>Steps for setting up Kinesis</vt:lpstr>
      <vt:lpstr>Steps for setting up Kinesis</vt:lpstr>
      <vt:lpstr>Create the FirehosetoS3Role</vt:lpstr>
      <vt:lpstr>Steps for setting up Kinesis</vt:lpstr>
      <vt:lpstr>Setup Load Balancer</vt:lpstr>
      <vt:lpstr>Load Balancer Setup</vt:lpstr>
      <vt:lpstr>Setting up Kinesis Subscription Filters</vt:lpstr>
      <vt:lpstr>Kinesis Permissions - CWLtoKinesisRole</vt:lpstr>
      <vt:lpstr>Kinesis Permissions – FirehosetoS3Role</vt:lpstr>
      <vt:lpstr>CloudWatch to Kinesis Stream</vt:lpstr>
      <vt:lpstr>Send CloudWatch Logs to Kinesis Stream</vt:lpstr>
      <vt:lpstr>Transform Data using Lambda Function</vt:lpstr>
      <vt:lpstr>Transforming Data from CW Logs with Lambda</vt:lpstr>
      <vt:lpstr>Kinesis Stream to Kinesis Firehose (Splunk Destination)</vt:lpstr>
      <vt:lpstr>Create Kinesis Firehose Delivery Stream</vt:lpstr>
      <vt:lpstr>Transform Records with Lambda</vt:lpstr>
      <vt:lpstr>Transform Records with Lambda</vt:lpstr>
      <vt:lpstr>Kinesis Firehose to Splunk</vt:lpstr>
      <vt:lpstr>Select a Destination (1/3)</vt:lpstr>
      <vt:lpstr>Select a Destination (2/3)</vt:lpstr>
      <vt:lpstr>Select a Destination (3/3)</vt:lpstr>
      <vt:lpstr>Review </vt:lpstr>
      <vt:lpstr>Test Kinesis Firehose to Splunk</vt:lpstr>
      <vt:lpstr>Create Test Kinesis Firehose Delivery</vt:lpstr>
      <vt:lpstr>Record Transformation</vt:lpstr>
      <vt:lpstr>Select a Destination (1/3)</vt:lpstr>
      <vt:lpstr>Select a Destination (2/3)</vt:lpstr>
      <vt:lpstr>Select a Destination (3/3)</vt:lpstr>
      <vt:lpstr>IAM Role and Policy Defined</vt:lpstr>
      <vt:lpstr>Start Testing Delivery Stream</vt:lpstr>
      <vt:lpstr>Sending Test Data</vt:lpstr>
      <vt:lpstr>Start Sending Test Data</vt:lpstr>
      <vt:lpstr>Validate in Splunk</vt:lpstr>
      <vt:lpstr>Continue to Module 10 : Collecting Data from AWS Container Services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Microsoft Office User</cp:lastModifiedBy>
  <cp:revision>167</cp:revision>
  <dcterms:created xsi:type="dcterms:W3CDTF">2016-06-30T14:45:34Z</dcterms:created>
  <dcterms:modified xsi:type="dcterms:W3CDTF">2018-08-30T15:16:35Z</dcterms:modified>
</cp:coreProperties>
</file>